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Cabin Sketch"/>
      <p:regular r:id="rId27"/>
      <p:bold r:id="rId28"/>
    </p:embeddedFont>
    <p:embeddedFont>
      <p:font typeface="Bangers"/>
      <p:regular r:id="rId29"/>
    </p:embeddedFont>
    <p:embeddedFont>
      <p:font typeface="Playfair Display"/>
      <p:regular r:id="rId30"/>
      <p:bold r:id="rId31"/>
      <p:italic r:id="rId32"/>
      <p:boldItalic r:id="rId33"/>
    </p:embeddedFont>
    <p:embeddedFont>
      <p:font typeface="Montserrat"/>
      <p:regular r:id="rId34"/>
      <p:bold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abinSketch-bold.fntdata"/><Relationship Id="rId27" Type="http://schemas.openxmlformats.org/officeDocument/2006/relationships/font" Target="fonts/CabinSketch-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nger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7.xml"/><Relationship Id="rId33" Type="http://schemas.openxmlformats.org/officeDocument/2006/relationships/font" Target="fonts/PlayfairDisplay-boldItalic.fntdata"/><Relationship Id="rId10" Type="http://schemas.openxmlformats.org/officeDocument/2006/relationships/slide" Target="slides/slide6.xml"/><Relationship Id="rId32" Type="http://schemas.openxmlformats.org/officeDocument/2006/relationships/font" Target="fonts/PlayfairDisplay-italic.fntdata"/><Relationship Id="rId13" Type="http://schemas.openxmlformats.org/officeDocument/2006/relationships/slide" Target="slides/slide9.xml"/><Relationship Id="rId35" Type="http://schemas.openxmlformats.org/officeDocument/2006/relationships/font" Target="fonts/Montserrat-bold.fntdata"/><Relationship Id="rId12" Type="http://schemas.openxmlformats.org/officeDocument/2006/relationships/slide" Target="slides/slide8.xml"/><Relationship Id="rId34" Type="http://schemas.openxmlformats.org/officeDocument/2006/relationships/font" Target="fonts/Montserrat-regular.fntdata"/><Relationship Id="rId15" Type="http://schemas.openxmlformats.org/officeDocument/2006/relationships/slide" Target="slides/slide11.xml"/><Relationship Id="rId37" Type="http://schemas.openxmlformats.org/officeDocument/2006/relationships/font" Target="fonts/Oswald-bold.fntdata"/><Relationship Id="rId14" Type="http://schemas.openxmlformats.org/officeDocument/2006/relationships/slide" Target="slides/slide10.xml"/><Relationship Id="rId36" Type="http://schemas.openxmlformats.org/officeDocument/2006/relationships/font" Target="fonts/Oswald-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Ask - sometimes with kids, especially young kids - being direct is better.</a:t>
            </a:r>
          </a:p>
          <a:p>
            <a:pPr lvl="0" rtl="0">
              <a:spcBef>
                <a:spcPts val="0"/>
              </a:spcBef>
              <a:buNone/>
            </a:pPr>
            <a:r>
              <a:rPr lang="en"/>
              <a:t>Explain why</a:t>
            </a:r>
          </a:p>
          <a:p>
            <a:pPr lvl="0" rtl="0">
              <a:spcBef>
                <a:spcPts val="0"/>
              </a:spcBef>
              <a:buNone/>
            </a:pPr>
            <a:r>
              <a:rPr lang="en"/>
              <a:t>Present options - be very clear here. At this step, you may need to involve the child’s parent, depending on age and situation.</a:t>
            </a:r>
          </a:p>
          <a:p>
            <a:pPr lvl="0" rtl="0">
              <a:spcBef>
                <a:spcPts val="0"/>
              </a:spcBef>
              <a:buNone/>
            </a:pPr>
            <a:r>
              <a:rPr lang="en"/>
              <a:t>Confirm decision</a:t>
            </a:r>
          </a:p>
          <a:p>
            <a:pPr lvl="0" rtl="0">
              <a:spcBef>
                <a:spcPts val="0"/>
              </a:spcBef>
              <a:buNone/>
            </a:pPr>
            <a:r>
              <a:rPr lang="en"/>
              <a:t>Act</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lnSpc>
                <a:spcPct val="115000"/>
              </a:lnSpc>
              <a:spcBef>
                <a:spcPts val="0"/>
              </a:spcBef>
              <a:spcAft>
                <a:spcPts val="1600"/>
              </a:spcAft>
              <a:buClr>
                <a:schemeClr val="dk1"/>
              </a:buClr>
              <a:buSzPct val="61111"/>
              <a:buFont typeface="Arial"/>
              <a:buNone/>
            </a:pPr>
            <a:r>
              <a:rPr lang="en" sz="1800">
                <a:solidFill>
                  <a:schemeClr val="dk2"/>
                </a:solidFill>
              </a:rPr>
              <a:t> A children’s space will be louder than other areas. Often computer areas are the busiest and loudest parts of the library. Do you have a more quiet reading/study space you can direct people to, and circulating devices for them to use there?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Redirect - kid did not want to go back and was making for the stairs. I showed him the DVD’s I was carrying and asked if he’d like to help me put them up on display. That got him back to the children’s room, where his dad was.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199" cy="5143499"/>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799"/>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599" cy="2146199"/>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599"/>
            <a:ext cx="42600" cy="84557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599"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899"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899"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199" cy="17861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599"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0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The Library Bill of Rights</a:t>
            </a:r>
          </a:p>
        </p:txBody>
      </p:sp>
      <p:sp>
        <p:nvSpPr>
          <p:cNvPr id="59" name="Shape 59"/>
          <p:cNvSpPr txBox="1"/>
          <p:nvPr>
            <p:ph idx="1" type="body"/>
          </p:nvPr>
        </p:nvSpPr>
        <p:spPr>
          <a:xfrm>
            <a:off x="311700" y="1234075"/>
            <a:ext cx="8520599" cy="33348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a:t>“Librarians and library governing bodies have a public and professional obligation to ensure that all members of the community they serve have free, equal, and equitable access to the entire range of library resources regardless of content, approach, or format. This principle of library service applies equally to all users, minors as well as adults. Lack of access to information can be harmful to minors. Librarians and library governing bodies must uphold this principle in order to provide adequate and effective service to minors.”</a:t>
            </a:r>
          </a:p>
          <a:p>
            <a:pPr lvl="0">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Situation:</a:t>
            </a:r>
          </a:p>
        </p:txBody>
      </p:sp>
      <p:sp>
        <p:nvSpPr>
          <p:cNvPr id="114" name="Shape 114"/>
          <p:cNvSpPr txBox="1"/>
          <p:nvPr>
            <p:ph idx="1" type="body"/>
          </p:nvPr>
        </p:nvSpPr>
        <p:spPr>
          <a:xfrm>
            <a:off x="311700" y="1234075"/>
            <a:ext cx="8520599" cy="3334800"/>
          </a:xfrm>
          <a:prstGeom prst="rect">
            <a:avLst/>
          </a:prstGeom>
        </p:spPr>
        <p:txBody>
          <a:bodyPr anchorCtr="0" anchor="t" bIns="91425" lIns="91425" rIns="91425" tIns="91425">
            <a:noAutofit/>
          </a:bodyPr>
          <a:lstStyle/>
          <a:p>
            <a:pPr lvl="0">
              <a:spcBef>
                <a:spcPts val="0"/>
              </a:spcBef>
              <a:buNone/>
            </a:pPr>
            <a:r>
              <a:rPr lang="en"/>
              <a:t>“Wheee!”</a:t>
            </a:r>
          </a:p>
        </p:txBody>
      </p:sp>
      <p:pic>
        <p:nvPicPr>
          <p:cNvPr id="115" name="Shape 115"/>
          <p:cNvPicPr preferRelativeResize="0"/>
          <p:nvPr/>
        </p:nvPicPr>
        <p:blipFill>
          <a:blip r:embed="rId3">
            <a:alphaModFix/>
          </a:blip>
          <a:stretch>
            <a:fillRect/>
          </a:stretch>
        </p:blipFill>
        <p:spPr>
          <a:xfrm>
            <a:off x="1619250" y="1333562"/>
            <a:ext cx="5905500" cy="31908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Hooliganism!</a:t>
            </a:r>
          </a:p>
        </p:txBody>
      </p:sp>
      <p:sp>
        <p:nvSpPr>
          <p:cNvPr id="121" name="Shape 121"/>
          <p:cNvSpPr txBox="1"/>
          <p:nvPr>
            <p:ph idx="1" type="body"/>
          </p:nvPr>
        </p:nvSpPr>
        <p:spPr>
          <a:xfrm>
            <a:off x="311700" y="1234075"/>
            <a:ext cx="8520599" cy="3334800"/>
          </a:xfrm>
          <a:prstGeom prst="rect">
            <a:avLst/>
          </a:prstGeom>
        </p:spPr>
        <p:txBody>
          <a:bodyPr anchorCtr="0" anchor="t" bIns="91425" lIns="91425" rIns="91425" tIns="91425">
            <a:noAutofit/>
          </a:bodyPr>
          <a:lstStyle/>
          <a:p>
            <a:pPr lvl="0" rtl="0">
              <a:spcBef>
                <a:spcPts val="0"/>
              </a:spcBef>
              <a:buNone/>
            </a:pPr>
            <a:r>
              <a:rPr lang="en"/>
              <a:t>*Give constant reminders, but not endless warnings.</a:t>
            </a:r>
          </a:p>
          <a:p>
            <a:pPr lvl="0" rtl="0">
              <a:spcBef>
                <a:spcPts val="0"/>
              </a:spcBef>
              <a:buNone/>
            </a:pPr>
            <a:r>
              <a:rPr lang="en"/>
              <a:t>*Frame behavior positively: “Walk please!” instead of “Don’t run!”</a:t>
            </a:r>
          </a:p>
          <a:p>
            <a:pPr lvl="0" rtl="0">
              <a:spcBef>
                <a:spcPts val="0"/>
              </a:spcBef>
              <a:buNone/>
            </a:pPr>
            <a:r>
              <a:rPr lang="en"/>
              <a:t>*Use the 5-step method - with modifications.</a:t>
            </a:r>
          </a:p>
          <a:p>
            <a:pPr lvl="0" rtl="0">
              <a:spcBef>
                <a:spcPts val="0"/>
              </a:spcBef>
              <a:buNone/>
            </a:pPr>
            <a:r>
              <a:rPr lang="en"/>
              <a:t>*Clarity of enforcement and expectations - make sure your whole staff is on the same page.</a:t>
            </a:r>
          </a:p>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Situation: </a:t>
            </a:r>
          </a:p>
        </p:txBody>
      </p:sp>
      <p:sp>
        <p:nvSpPr>
          <p:cNvPr id="127" name="Shape 127"/>
          <p:cNvSpPr txBox="1"/>
          <p:nvPr>
            <p:ph idx="1" type="body"/>
          </p:nvPr>
        </p:nvSpPr>
        <p:spPr>
          <a:xfrm>
            <a:off x="269650" y="1288600"/>
            <a:ext cx="5738100" cy="3334800"/>
          </a:xfrm>
          <a:prstGeom prst="rect">
            <a:avLst/>
          </a:prstGeom>
        </p:spPr>
        <p:txBody>
          <a:bodyPr anchorCtr="0" anchor="t" bIns="91425" lIns="91425" rIns="91425" tIns="91425">
            <a:noAutofit/>
          </a:bodyPr>
          <a:lstStyle/>
          <a:p>
            <a:pPr lvl="0">
              <a:spcBef>
                <a:spcPts val="0"/>
              </a:spcBef>
              <a:buNone/>
            </a:pPr>
            <a:r>
              <a:rPr lang="en"/>
              <a:t>“In my day, libraries were quiet, kids never talked back, and gas was only $1.50 a gallon.”</a:t>
            </a:r>
          </a:p>
        </p:txBody>
      </p:sp>
      <p:pic>
        <p:nvPicPr>
          <p:cNvPr id="128" name="Shape 128"/>
          <p:cNvPicPr preferRelativeResize="0"/>
          <p:nvPr/>
        </p:nvPicPr>
        <p:blipFill>
          <a:blip r:embed="rId3">
            <a:alphaModFix/>
          </a:blip>
          <a:stretch>
            <a:fillRect/>
          </a:stretch>
        </p:blipFill>
        <p:spPr>
          <a:xfrm>
            <a:off x="4792975" y="1692100"/>
            <a:ext cx="3714375" cy="32872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When adult patrons want to police kids’ behavior.</a:t>
            </a:r>
          </a:p>
        </p:txBody>
      </p:sp>
      <p:sp>
        <p:nvSpPr>
          <p:cNvPr id="134" name="Shape 134"/>
          <p:cNvSpPr txBox="1"/>
          <p:nvPr>
            <p:ph idx="1" type="body"/>
          </p:nvPr>
        </p:nvSpPr>
        <p:spPr>
          <a:xfrm>
            <a:off x="311700" y="1234075"/>
            <a:ext cx="8520599" cy="3334800"/>
          </a:xfrm>
          <a:prstGeom prst="rect">
            <a:avLst/>
          </a:prstGeom>
        </p:spPr>
        <p:txBody>
          <a:bodyPr anchorCtr="0" anchor="t" bIns="91425" lIns="91425" rIns="91425" tIns="91425">
            <a:noAutofit/>
          </a:bodyPr>
          <a:lstStyle/>
          <a:p>
            <a:pPr lvl="0" rtl="0">
              <a:spcBef>
                <a:spcPts val="0"/>
              </a:spcBef>
              <a:buNone/>
            </a:pPr>
            <a:r>
              <a:rPr lang="en"/>
              <a:t>*Remind the adult patron that it is </a:t>
            </a:r>
            <a:r>
              <a:rPr i="1" lang="en"/>
              <a:t>your </a:t>
            </a:r>
            <a:r>
              <a:rPr lang="en"/>
              <a:t>job to take care of behavioral issues, but thank them for bringing their concerns to you.</a:t>
            </a:r>
          </a:p>
          <a:p>
            <a:pPr lvl="0" rtl="0">
              <a:spcBef>
                <a:spcPts val="0"/>
              </a:spcBef>
              <a:buNone/>
            </a:pPr>
            <a:r>
              <a:rPr lang="en"/>
              <a:t>*Make sure to enforce computer session limits fairly. Every patron has a right to use the public computers, whether for work or play. </a:t>
            </a:r>
          </a:p>
          <a:p>
            <a:pPr lvl="0" rtl="0">
              <a:spcBef>
                <a:spcPts val="0"/>
              </a:spcBef>
              <a:buNone/>
            </a:pPr>
            <a:r>
              <a:rPr lang="en"/>
              <a:t>*Make sure to enforce policies fairly. Think - “Would I reprimand an adult for this behavior?”</a:t>
            </a:r>
          </a:p>
          <a:p>
            <a:pPr lvl="0">
              <a:spcBef>
                <a:spcPts val="0"/>
              </a:spcBef>
              <a:buNone/>
            </a:pPr>
            <a:r>
              <a:rPr lang="en"/>
              <a:t>*Think about the purpose of different spaces and appropriate noise levels for those spaces. Is there a quiet space to direct people to?</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The Cardinal Rule - Engage!</a:t>
            </a:r>
          </a:p>
        </p:txBody>
      </p:sp>
      <p:sp>
        <p:nvSpPr>
          <p:cNvPr id="140" name="Shape 140"/>
          <p:cNvSpPr txBox="1"/>
          <p:nvPr>
            <p:ph idx="1" type="body"/>
          </p:nvPr>
        </p:nvSpPr>
        <p:spPr>
          <a:xfrm>
            <a:off x="311700" y="1234075"/>
            <a:ext cx="3888000" cy="3334800"/>
          </a:xfrm>
          <a:prstGeom prst="rect">
            <a:avLst/>
          </a:prstGeom>
        </p:spPr>
        <p:txBody>
          <a:bodyPr anchorCtr="0" anchor="t" bIns="91425" lIns="91425" rIns="91425" tIns="91425">
            <a:noAutofit/>
          </a:bodyPr>
          <a:lstStyle/>
          <a:p>
            <a:pPr lvl="0">
              <a:spcBef>
                <a:spcPts val="0"/>
              </a:spcBef>
              <a:buNone/>
            </a:pPr>
            <a:r>
              <a:rPr lang="en"/>
              <a:t>*Talk to kids about what they’re interested in. Listen to them and ask questions. Like everyone else, kids just want to be heard!</a:t>
            </a:r>
          </a:p>
        </p:txBody>
      </p:sp>
      <p:pic>
        <p:nvPicPr>
          <p:cNvPr id="141" name="Shape 141"/>
          <p:cNvPicPr preferRelativeResize="0"/>
          <p:nvPr/>
        </p:nvPicPr>
        <p:blipFill>
          <a:blip r:embed="rId3">
            <a:alphaModFix/>
          </a:blip>
          <a:stretch>
            <a:fillRect/>
          </a:stretch>
        </p:blipFill>
        <p:spPr>
          <a:xfrm>
            <a:off x="4455925" y="372650"/>
            <a:ext cx="4474249" cy="44742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rtl="0">
              <a:spcBef>
                <a:spcPts val="0"/>
              </a:spcBef>
              <a:buNone/>
            </a:pPr>
            <a:r>
              <a:rPr b="0" lang="en" sz="8000">
                <a:latin typeface="Bangers"/>
                <a:ea typeface="Bangers"/>
                <a:cs typeface="Bangers"/>
                <a:sym typeface="Bangers"/>
              </a:rPr>
              <a:t>Teens in the Library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The Teen and The Library</a:t>
            </a:r>
          </a:p>
        </p:txBody>
      </p:sp>
      <p:sp>
        <p:nvSpPr>
          <p:cNvPr id="152" name="Shape 152"/>
          <p:cNvSpPr txBox="1"/>
          <p:nvPr>
            <p:ph idx="1" type="body"/>
          </p:nvPr>
        </p:nvSpPr>
        <p:spPr>
          <a:xfrm>
            <a:off x="311700" y="1234075"/>
            <a:ext cx="8520599" cy="3334800"/>
          </a:xfrm>
          <a:prstGeom prst="rect">
            <a:avLst/>
          </a:prstGeom>
        </p:spPr>
        <p:txBody>
          <a:bodyPr anchorCtr="0" anchor="t" bIns="91425" lIns="91425" rIns="91425" tIns="91425">
            <a:noAutofit/>
          </a:bodyPr>
          <a:lstStyle/>
          <a:p>
            <a:pPr indent="-228600" lvl="0" marL="457200" rtl="0">
              <a:spcBef>
                <a:spcPts val="0"/>
              </a:spcBef>
              <a:buAutoNum type="arabicPeriod"/>
            </a:pPr>
            <a:r>
              <a:rPr lang="en"/>
              <a:t>How they are different.</a:t>
            </a:r>
          </a:p>
          <a:p>
            <a:pPr indent="-228600" lvl="1" marL="914400" rtl="0">
              <a:spcBef>
                <a:spcPts val="0"/>
              </a:spcBef>
              <a:buAutoNum type="alphaLcPeriod"/>
            </a:pPr>
            <a:r>
              <a:rPr lang="en"/>
              <a:t>The Teen Brain</a:t>
            </a:r>
          </a:p>
          <a:p>
            <a:pPr indent="-228600" lvl="2" marL="1371600" rtl="0">
              <a:spcBef>
                <a:spcPts val="0"/>
              </a:spcBef>
              <a:buAutoNum type="romanLcPeriod"/>
            </a:pPr>
            <a:r>
              <a:rPr lang="en"/>
              <a:t>They are boundary testers! This makes them an at-risk population regardless of external factors. </a:t>
            </a:r>
          </a:p>
          <a:p>
            <a:pPr indent="-228600" lvl="2" marL="1371600" rtl="0">
              <a:spcBef>
                <a:spcPts val="0"/>
              </a:spcBef>
              <a:buAutoNum type="romanLcPeriod"/>
            </a:pPr>
            <a:r>
              <a:rPr lang="en"/>
              <a:t>They decipher your body language signals differently. This can lead to major misunderstandings</a:t>
            </a:r>
          </a:p>
          <a:p>
            <a:pPr indent="-228600" lvl="0" marL="457200" rtl="0">
              <a:spcBef>
                <a:spcPts val="0"/>
              </a:spcBef>
              <a:buAutoNum type="arabicPeriod"/>
            </a:pPr>
            <a:r>
              <a:rPr lang="en"/>
              <a:t>How to engage them and why you care.</a:t>
            </a:r>
          </a:p>
          <a:p>
            <a:pPr indent="-228600" lvl="1" marL="914400" rtl="0">
              <a:spcBef>
                <a:spcPts val="0"/>
              </a:spcBef>
              <a:buAutoNum type="alphaLcPeriod"/>
            </a:pPr>
            <a:r>
              <a:rPr lang="en"/>
              <a:t>...with a smile and a genuine desire to be of assistance.</a:t>
            </a:r>
          </a:p>
          <a:p>
            <a:pPr indent="-228600" lvl="1" marL="914400" rtl="0">
              <a:spcBef>
                <a:spcPts val="0"/>
              </a:spcBef>
              <a:buAutoNum type="alphaLcPeriod"/>
            </a:pPr>
            <a:r>
              <a:rPr lang="en"/>
              <a:t>It’s good for business. (social media and the sharing of bad experiences)</a:t>
            </a:r>
          </a:p>
          <a:p>
            <a:pPr indent="-228600" lvl="1" marL="914400" rtl="0">
              <a:spcBef>
                <a:spcPts val="0"/>
              </a:spcBef>
              <a:buAutoNum type="alphaLcPeriod"/>
            </a:pPr>
            <a:r>
              <a:rPr lang="en"/>
              <a:t>They can become “confident, knowledgeable, goal-oriented and successful” adults/parents/caregivers/teachers.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The Assets Libraries Can Support</a:t>
            </a:r>
          </a:p>
        </p:txBody>
      </p:sp>
      <p:sp>
        <p:nvSpPr>
          <p:cNvPr id="158" name="Shape 158"/>
          <p:cNvSpPr txBox="1"/>
          <p:nvPr>
            <p:ph idx="1" type="body"/>
          </p:nvPr>
        </p:nvSpPr>
        <p:spPr>
          <a:xfrm>
            <a:off x="311700" y="1187625"/>
            <a:ext cx="5705100" cy="3545400"/>
          </a:xfrm>
          <a:prstGeom prst="rect">
            <a:avLst/>
          </a:prstGeom>
        </p:spPr>
        <p:txBody>
          <a:bodyPr anchorCtr="0" anchor="t" bIns="91425" lIns="91425" rIns="91425" tIns="91425">
            <a:noAutofit/>
          </a:bodyPr>
          <a:lstStyle/>
          <a:p>
            <a:pPr indent="-228600" lvl="0" marL="457200" rtl="0">
              <a:spcBef>
                <a:spcPts val="0"/>
              </a:spcBef>
              <a:buChar char="➔"/>
            </a:pPr>
            <a:r>
              <a:rPr lang="en"/>
              <a:t>Adult Relationships.</a:t>
            </a:r>
          </a:p>
          <a:p>
            <a:pPr indent="-228600" lvl="1" marL="914400" rtl="0">
              <a:spcBef>
                <a:spcPts val="0"/>
              </a:spcBef>
              <a:buChar char="◆"/>
            </a:pPr>
            <a:r>
              <a:rPr lang="en"/>
              <a:t>Young person receives support from three or more non-parent adults.</a:t>
            </a:r>
          </a:p>
          <a:p>
            <a:pPr indent="-228600" lvl="0" marL="457200" rtl="0">
              <a:spcBef>
                <a:spcPts val="0"/>
              </a:spcBef>
              <a:buChar char="➔"/>
            </a:pPr>
            <a:r>
              <a:rPr lang="en"/>
              <a:t>Caring Neighborhood. </a:t>
            </a:r>
          </a:p>
          <a:p>
            <a:pPr indent="-228600" lvl="1" marL="914400" rtl="0">
              <a:spcBef>
                <a:spcPts val="0"/>
              </a:spcBef>
              <a:buChar char="◆"/>
            </a:pPr>
            <a:r>
              <a:rPr lang="en"/>
              <a:t>Young person experiences caring neighbors. -it’s important that they not feel excluded by our spaces or materials.</a:t>
            </a:r>
          </a:p>
          <a:p>
            <a:pPr indent="-228600" lvl="0" marL="457200" rtl="0">
              <a:spcBef>
                <a:spcPts val="0"/>
              </a:spcBef>
              <a:buChar char="➔"/>
            </a:pPr>
            <a:r>
              <a:rPr lang="en"/>
              <a:t>Safety</a:t>
            </a:r>
          </a:p>
          <a:p>
            <a:pPr indent="-228600" lvl="1" marL="914400" rtl="0">
              <a:spcBef>
                <a:spcPts val="0"/>
              </a:spcBef>
              <a:buChar char="◆"/>
            </a:pPr>
            <a:r>
              <a:rPr lang="en"/>
              <a:t>Young person feels safe at home, in their neighborhood and community.</a:t>
            </a:r>
          </a:p>
          <a:p>
            <a:pPr indent="-228600" lvl="0" marL="457200" rtl="0">
              <a:spcBef>
                <a:spcPts val="0"/>
              </a:spcBef>
              <a:buChar char="➔"/>
            </a:pPr>
            <a:r>
              <a:rPr lang="en"/>
              <a:t>Reads for pleasure.</a:t>
            </a:r>
          </a:p>
          <a:p>
            <a:pPr indent="-228600" lvl="1" marL="914400" rtl="0">
              <a:spcBef>
                <a:spcPts val="0"/>
              </a:spcBef>
              <a:buChar char="◆"/>
            </a:pPr>
            <a:r>
              <a:rPr lang="en"/>
              <a:t>Young person reads for pleasure for three or more hours per week.</a:t>
            </a:r>
          </a:p>
          <a:p>
            <a:pPr indent="-228600" lvl="0" marL="457200" rtl="0">
              <a:spcBef>
                <a:spcPts val="0"/>
              </a:spcBef>
              <a:buChar char="➔"/>
            </a:pPr>
            <a:r>
              <a:rPr lang="en"/>
              <a:t>Neighborhood Boundaries</a:t>
            </a:r>
          </a:p>
          <a:p>
            <a:pPr indent="-228600" lvl="1" marL="914400" rtl="0">
              <a:spcBef>
                <a:spcPts val="0"/>
              </a:spcBef>
              <a:buChar char="◆"/>
            </a:pPr>
            <a:r>
              <a:rPr lang="en"/>
              <a:t>Neighbors take responsibility for monitoring young people’s behavior.-This DOES NOT mean babysitting. </a:t>
            </a:r>
          </a:p>
          <a:p>
            <a:pPr lvl="0" rtl="0">
              <a:spcBef>
                <a:spcPts val="0"/>
              </a:spcBef>
              <a:buNone/>
            </a:pPr>
            <a:r>
              <a:rPr lang="en"/>
              <a:t> </a:t>
            </a:r>
          </a:p>
        </p:txBody>
      </p:sp>
      <p:sp>
        <p:nvSpPr>
          <p:cNvPr id="159" name="Shape 159"/>
          <p:cNvSpPr txBox="1"/>
          <p:nvPr>
            <p:ph idx="2" type="body"/>
          </p:nvPr>
        </p:nvSpPr>
        <p:spPr>
          <a:xfrm>
            <a:off x="6060425" y="1234050"/>
            <a:ext cx="2772000" cy="3334800"/>
          </a:xfrm>
          <a:prstGeom prst="rect">
            <a:avLst/>
          </a:prstGeom>
        </p:spPr>
        <p:txBody>
          <a:bodyPr anchorCtr="0" anchor="t" bIns="91425" lIns="91425" rIns="91425" tIns="91425">
            <a:noAutofit/>
          </a:bodyPr>
          <a:lstStyle/>
          <a:p>
            <a:pPr lvl="0" rtl="0">
              <a:lnSpc>
                <a:spcPct val="100000"/>
              </a:lnSpc>
              <a:spcBef>
                <a:spcPts val="0"/>
              </a:spcBef>
              <a:buNone/>
            </a:pPr>
            <a:r>
              <a:rPr b="1" i="1" lang="en" sz="800"/>
              <a:t>The Whole Library Handbook:Teen Services </a:t>
            </a:r>
            <a:r>
              <a:rPr lang="en" sz="800"/>
              <a:t>Edited by Heather Booth Karen Jansen</a:t>
            </a:r>
          </a:p>
          <a:p>
            <a:pPr lvl="0">
              <a:lnSpc>
                <a:spcPct val="100000"/>
              </a:lnSpc>
              <a:spcBef>
                <a:spcPts val="0"/>
              </a:spcBef>
              <a:buNone/>
            </a:pPr>
            <a:r>
              <a:t/>
            </a:r>
            <a:endParaRPr b="1" sz="800"/>
          </a:p>
        </p:txBody>
      </p:sp>
      <p:pic>
        <p:nvPicPr>
          <p:cNvPr id="160" name="Shape 160"/>
          <p:cNvPicPr preferRelativeResize="0"/>
          <p:nvPr/>
        </p:nvPicPr>
        <p:blipFill>
          <a:blip r:embed="rId3">
            <a:alphaModFix/>
          </a:blip>
          <a:stretch>
            <a:fillRect/>
          </a:stretch>
        </p:blipFill>
        <p:spPr>
          <a:xfrm>
            <a:off x="6579650" y="1664275"/>
            <a:ext cx="1733550" cy="26384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Controlling Their Behavior</a:t>
            </a:r>
          </a:p>
        </p:txBody>
      </p:sp>
      <p:sp>
        <p:nvSpPr>
          <p:cNvPr id="166" name="Shape 166"/>
          <p:cNvSpPr txBox="1"/>
          <p:nvPr>
            <p:ph idx="1" type="body"/>
          </p:nvPr>
        </p:nvSpPr>
        <p:spPr>
          <a:xfrm>
            <a:off x="311700" y="1234075"/>
            <a:ext cx="8520599" cy="3334800"/>
          </a:xfrm>
          <a:prstGeom prst="rect">
            <a:avLst/>
          </a:prstGeom>
        </p:spPr>
        <p:txBody>
          <a:bodyPr anchorCtr="0" anchor="t" bIns="91425" lIns="91425" rIns="91425" tIns="91425">
            <a:noAutofit/>
          </a:bodyPr>
          <a:lstStyle/>
          <a:p>
            <a:pPr indent="-228600" lvl="0" marL="457200" rtl="0">
              <a:spcBef>
                <a:spcPts val="0"/>
              </a:spcBef>
              <a:buAutoNum type="arabicPeriod"/>
            </a:pPr>
            <a:r>
              <a:rPr lang="en"/>
              <a:t>This is impossible and not our goal as a public library.</a:t>
            </a:r>
          </a:p>
          <a:p>
            <a:pPr indent="-228600" lvl="1" marL="914400" rtl="0">
              <a:spcBef>
                <a:spcPts val="0"/>
              </a:spcBef>
              <a:buAutoNum type="alphaLcPeriod"/>
            </a:pPr>
            <a:r>
              <a:rPr lang="en"/>
              <a:t>Teens are developing individual personalities and could view your need to control them as an aggressive challenge-you don’t want that. </a:t>
            </a:r>
          </a:p>
          <a:p>
            <a:pPr indent="-228600" lvl="0" marL="457200" rtl="0">
              <a:spcBef>
                <a:spcPts val="0"/>
              </a:spcBef>
              <a:buAutoNum type="arabicPeriod"/>
            </a:pPr>
            <a:r>
              <a:rPr lang="en"/>
              <a:t>We are not a school.</a:t>
            </a:r>
          </a:p>
          <a:p>
            <a:pPr indent="-228600" lvl="1" marL="914400" rtl="0">
              <a:spcBef>
                <a:spcPts val="0"/>
              </a:spcBef>
              <a:buAutoNum type="alphaLcPeriod"/>
            </a:pPr>
            <a:r>
              <a:rPr lang="en"/>
              <a:t>Our resources can and will be used by all of patrons for work and play. </a:t>
            </a:r>
          </a:p>
          <a:p>
            <a:pPr indent="-228600" lvl="0" marL="457200" rtl="0">
              <a:spcBef>
                <a:spcPts val="0"/>
              </a:spcBef>
              <a:buAutoNum type="arabicPeriod"/>
            </a:pPr>
            <a:r>
              <a:rPr lang="en"/>
              <a:t>Teens and youth like to just hang out. We are okay with this. We want this. </a:t>
            </a:r>
          </a:p>
          <a:p>
            <a:pPr indent="-228600" lvl="1" marL="914400" rtl="0">
              <a:spcBef>
                <a:spcPts val="0"/>
              </a:spcBef>
              <a:buAutoNum type="alphaLcPeriod"/>
            </a:pPr>
            <a:r>
              <a:rPr lang="en"/>
              <a:t>Give them a space where this appropriate. Protect this space as theirs.</a:t>
            </a:r>
          </a:p>
          <a:p>
            <a:pPr indent="-228600" lvl="2" marL="1371600" rtl="0">
              <a:spcBef>
                <a:spcPts val="0"/>
              </a:spcBef>
              <a:buAutoNum type="romanLcPeriod"/>
            </a:pPr>
            <a:r>
              <a:rPr lang="en"/>
              <a:t>Again. Enforce the rules in the space fairly and consistently. </a:t>
            </a:r>
          </a:p>
          <a:p>
            <a:pPr lvl="0" rtl="0">
              <a:spcBef>
                <a:spcPts val="0"/>
              </a:spcBef>
              <a:buNone/>
            </a:pPr>
            <a:r>
              <a:rPr lang="en"/>
              <a:t>So...we don’t control their behavior. We guide it.</a:t>
            </a:r>
          </a:p>
          <a:p>
            <a:pPr indent="0" lvl="0" marL="457200" rt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...but sometimes they get out of hand.</a:t>
            </a:r>
          </a:p>
        </p:txBody>
      </p:sp>
      <p:sp>
        <p:nvSpPr>
          <p:cNvPr id="172" name="Shape 172"/>
          <p:cNvSpPr txBox="1"/>
          <p:nvPr>
            <p:ph idx="1" type="body"/>
          </p:nvPr>
        </p:nvSpPr>
        <p:spPr>
          <a:xfrm>
            <a:off x="311700" y="1178675"/>
            <a:ext cx="8520599" cy="3833699"/>
          </a:xfrm>
          <a:prstGeom prst="rect">
            <a:avLst/>
          </a:prstGeom>
        </p:spPr>
        <p:txBody>
          <a:bodyPr anchorCtr="0" anchor="t" bIns="91425" lIns="91425" rIns="91425" tIns="91425">
            <a:noAutofit/>
          </a:bodyPr>
          <a:lstStyle/>
          <a:p>
            <a:pPr lvl="0" rtl="0">
              <a:spcBef>
                <a:spcPts val="0"/>
              </a:spcBef>
              <a:buNone/>
            </a:pPr>
            <a:r>
              <a:rPr lang="en" sz="1500">
                <a:solidFill>
                  <a:srgbClr val="000000"/>
                </a:solidFill>
                <a:highlight>
                  <a:srgbClr val="FFFFFF"/>
                </a:highlight>
              </a:rPr>
              <a:t>Our Customer Code of Conduct lists behaviors that are prohibited in the library-for all patrons. “Failure to [comply] may result in expulsion from the library and/or the loss of library privileges.” So what can </a:t>
            </a:r>
            <a:r>
              <a:rPr b="1" i="1" lang="en" sz="1500">
                <a:solidFill>
                  <a:srgbClr val="000000"/>
                </a:solidFill>
                <a:highlight>
                  <a:srgbClr val="FFFFFF"/>
                </a:highlight>
              </a:rPr>
              <a:t>you</a:t>
            </a:r>
            <a:r>
              <a:rPr lang="en" sz="1500">
                <a:solidFill>
                  <a:srgbClr val="000000"/>
                </a:solidFill>
                <a:highlight>
                  <a:srgbClr val="FFFFFF"/>
                </a:highlight>
              </a:rPr>
              <a:t> do in these common situations?</a:t>
            </a:r>
          </a:p>
          <a:p>
            <a:pPr indent="-330200" lvl="0" marL="457200" rtl="0">
              <a:spcBef>
                <a:spcPts val="0"/>
              </a:spcBef>
              <a:buClr>
                <a:srgbClr val="000000"/>
              </a:buClr>
              <a:buSzPct val="100000"/>
              <a:buAutoNum type="arabicPeriod"/>
            </a:pPr>
            <a:r>
              <a:rPr lang="en" sz="1600">
                <a:solidFill>
                  <a:srgbClr val="000000"/>
                </a:solidFill>
                <a:highlight>
                  <a:srgbClr val="FFFFFF"/>
                </a:highlight>
              </a:rPr>
              <a:t>PDA-Engaging in ... acts of public indecency</a:t>
            </a:r>
          </a:p>
          <a:p>
            <a:pPr indent="-330200" lvl="0" marL="457200" rtl="0">
              <a:spcBef>
                <a:spcPts val="0"/>
              </a:spcBef>
              <a:buClr>
                <a:srgbClr val="000000"/>
              </a:buClr>
              <a:buSzPct val="100000"/>
              <a:buAutoNum type="arabicPeriod"/>
            </a:pPr>
            <a:r>
              <a:rPr lang="en" sz="1600">
                <a:solidFill>
                  <a:srgbClr val="000000"/>
                </a:solidFill>
                <a:highlight>
                  <a:srgbClr val="FFFFFF"/>
                </a:highlight>
              </a:rPr>
              <a:t>Noise*-Making loud or disturbing noises</a:t>
            </a:r>
          </a:p>
          <a:p>
            <a:pPr indent="-330200" lvl="0" marL="457200" rtl="0">
              <a:spcBef>
                <a:spcPts val="0"/>
              </a:spcBef>
              <a:buClr>
                <a:srgbClr val="000000"/>
              </a:buClr>
              <a:buSzPct val="100000"/>
              <a:buAutoNum type="arabicPeriod"/>
            </a:pPr>
            <a:r>
              <a:rPr lang="en" sz="1600">
                <a:solidFill>
                  <a:srgbClr val="000000"/>
                </a:solidFill>
                <a:highlight>
                  <a:srgbClr val="FFFFFF"/>
                </a:highlight>
              </a:rPr>
              <a:t>Profanity-Using obscene or vulgar language</a:t>
            </a:r>
          </a:p>
          <a:p>
            <a:pPr indent="-330200" lvl="0" marL="457200" rtl="0">
              <a:spcBef>
                <a:spcPts val="0"/>
              </a:spcBef>
              <a:buClr>
                <a:srgbClr val="000000"/>
              </a:buClr>
              <a:buSzPct val="100000"/>
              <a:buAutoNum type="arabicPeriod"/>
            </a:pPr>
            <a:r>
              <a:rPr lang="en" sz="1600">
                <a:solidFill>
                  <a:srgbClr val="000000"/>
                </a:solidFill>
                <a:highlight>
                  <a:srgbClr val="FFFFFF"/>
                </a:highlight>
              </a:rPr>
              <a:t>Bullying-Harassing customers or staff</a:t>
            </a:r>
          </a:p>
          <a:p>
            <a:pPr lvl="0" rtl="0">
              <a:spcBef>
                <a:spcPts val="0"/>
              </a:spcBef>
              <a:buNone/>
            </a:pPr>
            <a:r>
              <a:rPr lang="en" sz="1600">
                <a:solidFill>
                  <a:srgbClr val="000000"/>
                </a:solidFill>
                <a:highlight>
                  <a:srgbClr val="FFFFFF"/>
                </a:highlight>
              </a:rPr>
              <a:t>Correct the behavior. Give them a chance to change the behavior. Follow through with consequences if change isn’t made. </a:t>
            </a:r>
          </a:p>
          <a:p>
            <a:pPr lvl="0">
              <a:spcBef>
                <a:spcPts val="0"/>
              </a:spcBef>
              <a:buNone/>
            </a:pPr>
            <a:r>
              <a:rPr lang="en" sz="1600">
                <a:solidFill>
                  <a:srgbClr val="000000"/>
                </a:solidFill>
                <a:highlight>
                  <a:srgbClr val="FFFFFF"/>
                </a:highlight>
              </a:rPr>
              <a:t>Unlike children, teens do not need to be repeatedly reminded. A clear expectation communicated once is enough.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A Patron is a Patron</a:t>
            </a:r>
          </a:p>
        </p:txBody>
      </p:sp>
      <p:sp>
        <p:nvSpPr>
          <p:cNvPr id="65" name="Shape 65"/>
          <p:cNvSpPr txBox="1"/>
          <p:nvPr>
            <p:ph idx="1" type="body"/>
          </p:nvPr>
        </p:nvSpPr>
        <p:spPr>
          <a:xfrm>
            <a:off x="311700" y="1234075"/>
            <a:ext cx="8520599" cy="3334800"/>
          </a:xfrm>
          <a:prstGeom prst="rect">
            <a:avLst/>
          </a:prstGeom>
        </p:spPr>
        <p:txBody>
          <a:bodyPr anchorCtr="0" anchor="t" bIns="91425" lIns="91425" rIns="91425" tIns="91425">
            <a:noAutofit/>
          </a:bodyPr>
          <a:lstStyle/>
          <a:p>
            <a:pPr lvl="0">
              <a:spcBef>
                <a:spcPts val="0"/>
              </a:spcBef>
              <a:buNone/>
            </a:pPr>
            <a:r>
              <a:rPr lang="en"/>
              <a:t>We all serve everybody, no matter their age. You don’t have to be an “expert” to give good customer service to youth and teens.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Reader’s Advisory Tips</a:t>
            </a:r>
          </a:p>
        </p:txBody>
      </p:sp>
      <p:sp>
        <p:nvSpPr>
          <p:cNvPr id="178" name="Shape 178"/>
          <p:cNvSpPr txBox="1"/>
          <p:nvPr>
            <p:ph idx="1" type="body"/>
          </p:nvPr>
        </p:nvSpPr>
        <p:spPr>
          <a:xfrm>
            <a:off x="311700" y="1017725"/>
            <a:ext cx="8520599" cy="3846299"/>
          </a:xfrm>
          <a:prstGeom prst="rect">
            <a:avLst/>
          </a:prstGeom>
        </p:spPr>
        <p:txBody>
          <a:bodyPr anchorCtr="0" anchor="t" bIns="91425" lIns="91425" rIns="91425" tIns="91425">
            <a:noAutofit/>
          </a:bodyPr>
          <a:lstStyle/>
          <a:p>
            <a:pPr indent="-228600" lvl="0" marL="457200" rtl="0">
              <a:lnSpc>
                <a:spcPct val="100000"/>
              </a:lnSpc>
              <a:spcBef>
                <a:spcPts val="0"/>
              </a:spcBef>
              <a:buAutoNum type="arabicPeriod"/>
            </a:pPr>
            <a:r>
              <a:rPr lang="en"/>
              <a:t>Teens will not usually come to you. So what do you do when you want to talk shop?</a:t>
            </a:r>
          </a:p>
          <a:p>
            <a:pPr indent="-228600" lvl="1" marL="914400" rtl="0">
              <a:lnSpc>
                <a:spcPct val="100000"/>
              </a:lnSpc>
              <a:spcBef>
                <a:spcPts val="0"/>
              </a:spcBef>
              <a:buAutoNum type="alphaLcPeriod"/>
            </a:pPr>
            <a:r>
              <a:rPr lang="en"/>
              <a:t>Rove. You will find them in the stacks.</a:t>
            </a:r>
          </a:p>
          <a:p>
            <a:pPr indent="-228600" lvl="1" marL="914400" rtl="0">
              <a:lnSpc>
                <a:spcPct val="100000"/>
              </a:lnSpc>
              <a:spcBef>
                <a:spcPts val="0"/>
              </a:spcBef>
              <a:buAutoNum type="alphaLcPeriod"/>
            </a:pPr>
            <a:r>
              <a:rPr lang="en"/>
              <a:t>Utilize paper and visual materials.</a:t>
            </a:r>
          </a:p>
          <a:p>
            <a:pPr indent="-228600" lvl="2" marL="1371600" rtl="0">
              <a:lnSpc>
                <a:spcPct val="100000"/>
              </a:lnSpc>
              <a:spcBef>
                <a:spcPts val="0"/>
              </a:spcBef>
              <a:buAutoNum type="romanLcPeriod"/>
            </a:pPr>
            <a:r>
              <a:rPr lang="en"/>
              <a:t>“Just to give you an idea of what we have, all of these are new.” or “This display features adventure/love/horror.” </a:t>
            </a:r>
          </a:p>
          <a:p>
            <a:pPr indent="-228600" lvl="0" marL="457200" rtl="0">
              <a:lnSpc>
                <a:spcPct val="100000"/>
              </a:lnSpc>
              <a:spcBef>
                <a:spcPts val="0"/>
              </a:spcBef>
              <a:buAutoNum type="arabicPeriod"/>
            </a:pPr>
            <a:r>
              <a:rPr lang="en"/>
              <a:t>When they do come to you. </a:t>
            </a:r>
          </a:p>
          <a:p>
            <a:pPr indent="-228600" lvl="1" marL="914400" rtl="0">
              <a:lnSpc>
                <a:spcPct val="100000"/>
              </a:lnSpc>
              <a:spcBef>
                <a:spcPts val="0"/>
              </a:spcBef>
              <a:buAutoNum type="alphaLcPeriod"/>
            </a:pPr>
            <a:r>
              <a:rPr lang="en"/>
              <a:t>They are usually looking for something specific. School related or a certain title. </a:t>
            </a:r>
          </a:p>
          <a:p>
            <a:pPr indent="-228600" lvl="1" marL="914400" rtl="0">
              <a:lnSpc>
                <a:spcPct val="100000"/>
              </a:lnSpc>
              <a:spcBef>
                <a:spcPts val="0"/>
              </a:spcBef>
              <a:buAutoNum type="alphaLcPeriod"/>
            </a:pPr>
            <a:r>
              <a:rPr lang="en"/>
              <a:t>Use this opportunity to promote your programs and services! </a:t>
            </a:r>
          </a:p>
          <a:p>
            <a:pPr indent="-228600" lvl="2" marL="1371600" rtl="0">
              <a:lnSpc>
                <a:spcPct val="100000"/>
              </a:lnSpc>
              <a:spcBef>
                <a:spcPts val="0"/>
              </a:spcBef>
              <a:buAutoNum type="romanLcPeriod"/>
            </a:pPr>
            <a:r>
              <a:rPr lang="en"/>
              <a:t>Our programs our expertly designed to promote learning, creativity, social skills and a whole bunch of other positive stuff. </a:t>
            </a:r>
          </a:p>
          <a:p>
            <a:pPr indent="-228600" lvl="0" marL="457200" rtl="0">
              <a:lnSpc>
                <a:spcPct val="100000"/>
              </a:lnSpc>
              <a:spcBef>
                <a:spcPts val="0"/>
              </a:spcBef>
              <a:buAutoNum type="arabicPeriod"/>
            </a:pPr>
            <a:r>
              <a:rPr lang="en"/>
              <a:t>The HUB! (for our more ambitious employees)</a:t>
            </a:r>
          </a:p>
          <a:p>
            <a:pPr indent="-228600" lvl="0" marL="457200" rtl="0">
              <a:lnSpc>
                <a:spcPct val="100000"/>
              </a:lnSpc>
              <a:spcBef>
                <a:spcPts val="0"/>
              </a:spcBef>
              <a:buAutoNum type="arabicPeriod"/>
            </a:pPr>
            <a:r>
              <a:rPr lang="en"/>
              <a:t>Leave the door open for more communication.</a:t>
            </a:r>
          </a:p>
          <a:p>
            <a:pPr indent="-228600" lvl="1" marL="914400" rtl="0">
              <a:lnSpc>
                <a:spcPct val="100000"/>
              </a:lnSpc>
              <a:spcBef>
                <a:spcPts val="0"/>
              </a:spcBef>
              <a:buAutoNum type="alphaLcPeriod"/>
            </a:pPr>
            <a:r>
              <a:rPr lang="en"/>
              <a:t>Let me know if you need anything else.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Research and Schoolwork</a:t>
            </a:r>
          </a:p>
        </p:txBody>
      </p:sp>
      <p:sp>
        <p:nvSpPr>
          <p:cNvPr id="184" name="Shape 184"/>
          <p:cNvSpPr txBox="1"/>
          <p:nvPr>
            <p:ph idx="1" type="body"/>
          </p:nvPr>
        </p:nvSpPr>
        <p:spPr>
          <a:xfrm>
            <a:off x="311700" y="1234075"/>
            <a:ext cx="8520599" cy="3334800"/>
          </a:xfrm>
          <a:prstGeom prst="rect">
            <a:avLst/>
          </a:prstGeom>
        </p:spPr>
        <p:txBody>
          <a:bodyPr anchorCtr="0" anchor="t" bIns="91425" lIns="91425" rIns="91425" tIns="91425">
            <a:noAutofit/>
          </a:bodyPr>
          <a:lstStyle/>
          <a:p>
            <a:pPr indent="-228600" lvl="0" marL="457200" rtl="0">
              <a:spcBef>
                <a:spcPts val="0"/>
              </a:spcBef>
              <a:buFont typeface="Arial"/>
              <a:buAutoNum type="arabicPeriod"/>
            </a:pPr>
            <a:r>
              <a:rPr lang="en"/>
              <a:t>Ask a lot of questions.</a:t>
            </a:r>
          </a:p>
          <a:p>
            <a:pPr indent="-228600" lvl="1" marL="914400" rtl="0">
              <a:spcBef>
                <a:spcPts val="0"/>
              </a:spcBef>
              <a:buAutoNum type="alphaLcPeriod"/>
            </a:pPr>
            <a:r>
              <a:rPr lang="en"/>
              <a:t>Is this for school?</a:t>
            </a:r>
          </a:p>
          <a:p>
            <a:pPr indent="-228600" lvl="1" marL="914400" rtl="0">
              <a:spcBef>
                <a:spcPts val="0"/>
              </a:spcBef>
              <a:buAutoNum type="alphaLcPeriod"/>
            </a:pPr>
            <a:r>
              <a:rPr lang="en"/>
              <a:t>What are your assignment requirements?</a:t>
            </a:r>
          </a:p>
          <a:p>
            <a:pPr indent="-228600" lvl="1" marL="914400" rtl="0">
              <a:spcBef>
                <a:spcPts val="0"/>
              </a:spcBef>
              <a:buAutoNum type="alphaLcPeriod"/>
            </a:pPr>
            <a:r>
              <a:rPr lang="en" sz="1400"/>
              <a:t>How long do you have to complete the assignment?</a:t>
            </a:r>
          </a:p>
          <a:p>
            <a:pPr indent="-228600" lvl="0" marL="457200" rtl="0">
              <a:spcBef>
                <a:spcPts val="0"/>
              </a:spcBef>
              <a:buAutoNum type="arabicPeriod"/>
            </a:pPr>
            <a:r>
              <a:rPr lang="en"/>
              <a:t>Know what we offer!</a:t>
            </a:r>
          </a:p>
          <a:p>
            <a:pPr indent="-228600" lvl="1" marL="914400" rtl="0">
              <a:spcBef>
                <a:spcPts val="0"/>
              </a:spcBef>
              <a:buAutoNum type="alphaLcPeriod"/>
            </a:pPr>
            <a:r>
              <a:rPr lang="en"/>
              <a:t>Databases</a:t>
            </a:r>
          </a:p>
          <a:p>
            <a:pPr indent="-228600" lvl="1" marL="914400" rtl="0">
              <a:spcBef>
                <a:spcPts val="0"/>
              </a:spcBef>
              <a:buAutoNum type="alphaLcPeriod"/>
            </a:pPr>
            <a:r>
              <a:rPr lang="en"/>
              <a:t>Teen Volunteer opportunities</a:t>
            </a:r>
          </a:p>
          <a:p>
            <a:pPr lvl="0" rtl="0">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sz="12000">
                <a:latin typeface="Cabin Sketch"/>
                <a:ea typeface="Cabin Sketch"/>
                <a:cs typeface="Cabin Sketch"/>
                <a:sym typeface="Cabin Sketch"/>
              </a:rPr>
              <a:t>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b="0" lang="en" sz="8000">
                <a:latin typeface="Bangers"/>
                <a:ea typeface="Bangers"/>
                <a:cs typeface="Bangers"/>
                <a:sym typeface="Bangers"/>
              </a:rPr>
              <a:t>Kids in the Library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Situation:</a:t>
            </a:r>
          </a:p>
        </p:txBody>
      </p:sp>
      <p:sp>
        <p:nvSpPr>
          <p:cNvPr id="76" name="Shape 76"/>
          <p:cNvSpPr txBox="1"/>
          <p:nvPr>
            <p:ph idx="1" type="body"/>
          </p:nvPr>
        </p:nvSpPr>
        <p:spPr>
          <a:xfrm>
            <a:off x="311700" y="1234075"/>
            <a:ext cx="8520599" cy="3334800"/>
          </a:xfrm>
          <a:prstGeom prst="rect">
            <a:avLst/>
          </a:prstGeom>
        </p:spPr>
        <p:txBody>
          <a:bodyPr anchorCtr="0" anchor="t" bIns="91425" lIns="91425" rIns="91425" tIns="91425">
            <a:noAutofit/>
          </a:bodyPr>
          <a:lstStyle/>
          <a:p>
            <a:pPr lvl="0">
              <a:spcBef>
                <a:spcPts val="0"/>
              </a:spcBef>
              <a:buNone/>
            </a:pPr>
            <a:r>
              <a:rPr lang="en"/>
              <a:t>“Where’s my mommy?”</a:t>
            </a:r>
          </a:p>
        </p:txBody>
      </p:sp>
      <p:pic>
        <p:nvPicPr>
          <p:cNvPr id="77" name="Shape 77"/>
          <p:cNvPicPr preferRelativeResize="0"/>
          <p:nvPr/>
        </p:nvPicPr>
        <p:blipFill>
          <a:blip r:embed="rId3">
            <a:alphaModFix/>
          </a:blip>
          <a:stretch>
            <a:fillRect/>
          </a:stretch>
        </p:blipFill>
        <p:spPr>
          <a:xfrm>
            <a:off x="2949280" y="1017725"/>
            <a:ext cx="6194718" cy="41257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599" cy="572699"/>
          </a:xfrm>
          <a:prstGeom prst="rect">
            <a:avLst/>
          </a:prstGeom>
        </p:spPr>
        <p:txBody>
          <a:bodyPr anchorCtr="0" anchor="t" bIns="91425" lIns="91425" rIns="91425" tIns="91425">
            <a:noAutofit/>
          </a:bodyPr>
          <a:lstStyle/>
          <a:p>
            <a:pPr indent="-228600" lvl="0" marL="457200">
              <a:spcBef>
                <a:spcPts val="0"/>
              </a:spcBef>
              <a:buAutoNum type="arabicPeriod"/>
            </a:pPr>
            <a:r>
              <a:rPr lang="en"/>
              <a:t>The crying child.</a:t>
            </a:r>
          </a:p>
        </p:txBody>
      </p:sp>
      <p:sp>
        <p:nvSpPr>
          <p:cNvPr id="83" name="Shape 83"/>
          <p:cNvSpPr txBox="1"/>
          <p:nvPr>
            <p:ph idx="1" type="body"/>
          </p:nvPr>
        </p:nvSpPr>
        <p:spPr>
          <a:xfrm>
            <a:off x="311700" y="1234075"/>
            <a:ext cx="8520599" cy="3334800"/>
          </a:xfrm>
          <a:prstGeom prst="rect">
            <a:avLst/>
          </a:prstGeom>
        </p:spPr>
        <p:txBody>
          <a:bodyPr anchorCtr="0" anchor="t" bIns="91425" lIns="91425" rIns="91425" tIns="91425">
            <a:noAutofit/>
          </a:bodyPr>
          <a:lstStyle/>
          <a:p>
            <a:pPr lvl="0" rtl="0">
              <a:spcBef>
                <a:spcPts val="0"/>
              </a:spcBef>
              <a:buNone/>
            </a:pPr>
            <a:r>
              <a:rPr lang="en"/>
              <a:t>*Reassure the child. Get on their level and speak soothingly.</a:t>
            </a:r>
          </a:p>
          <a:p>
            <a:pPr lvl="0" rtl="0">
              <a:spcBef>
                <a:spcPts val="0"/>
              </a:spcBef>
              <a:buNone/>
            </a:pPr>
            <a:r>
              <a:rPr lang="en"/>
              <a:t>*Ask child to describe their caregiver, but keep in mind the description may not be particularly helpful.</a:t>
            </a:r>
          </a:p>
          <a:p>
            <a:pPr lvl="0" rtl="0">
              <a:spcBef>
                <a:spcPts val="0"/>
              </a:spcBef>
              <a:buNone/>
            </a:pPr>
            <a:r>
              <a:rPr lang="en"/>
              <a:t>*Accompany the child to look for their caregiver. Handholding may be appropriate in this case. Enlist security and other staff as necessary.</a:t>
            </a:r>
          </a:p>
          <a:p>
            <a:pPr lvl="0">
              <a:spcBef>
                <a:spcPts val="0"/>
              </a:spcBef>
              <a:buNone/>
            </a:pPr>
            <a:r>
              <a:rPr lang="en"/>
              <a:t>*If child is genuinely abandoned at the library - call PIC and/or police.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2. The escapee.</a:t>
            </a:r>
          </a:p>
        </p:txBody>
      </p:sp>
      <p:sp>
        <p:nvSpPr>
          <p:cNvPr id="89" name="Shape 89"/>
          <p:cNvSpPr txBox="1"/>
          <p:nvPr>
            <p:ph idx="1" type="body"/>
          </p:nvPr>
        </p:nvSpPr>
        <p:spPr>
          <a:xfrm>
            <a:off x="311700" y="1234075"/>
            <a:ext cx="8520599" cy="3334800"/>
          </a:xfrm>
          <a:prstGeom prst="rect">
            <a:avLst/>
          </a:prstGeom>
        </p:spPr>
        <p:txBody>
          <a:bodyPr anchorCtr="0" anchor="t" bIns="91425" lIns="91425" rIns="91425" tIns="91425">
            <a:noAutofit/>
          </a:bodyPr>
          <a:lstStyle/>
          <a:p>
            <a:pPr lvl="0" rtl="0">
              <a:spcBef>
                <a:spcPts val="0"/>
              </a:spcBef>
              <a:buNone/>
            </a:pPr>
            <a:r>
              <a:rPr lang="en"/>
              <a:t>*Approach child and greet in a nonthreatening manner.</a:t>
            </a:r>
          </a:p>
          <a:p>
            <a:pPr lvl="0" rtl="0">
              <a:spcBef>
                <a:spcPts val="0"/>
              </a:spcBef>
              <a:buNone/>
            </a:pPr>
            <a:r>
              <a:rPr lang="en"/>
              <a:t>*Ask, “Are you here with someone? Can you show me where they are?”</a:t>
            </a:r>
          </a:p>
          <a:p>
            <a:pPr lvl="0" rtl="0">
              <a:spcBef>
                <a:spcPts val="0"/>
              </a:spcBef>
              <a:buNone/>
            </a:pPr>
            <a:r>
              <a:rPr lang="en"/>
              <a:t>*The child may flee from you. If so, follow discreetly. They may be going to their caregiver.</a:t>
            </a:r>
          </a:p>
          <a:p>
            <a:pPr lvl="0" rtl="0">
              <a:spcBef>
                <a:spcPts val="0"/>
              </a:spcBef>
              <a:buNone/>
            </a:pPr>
            <a:r>
              <a:rPr lang="en"/>
              <a:t>*Tell caregiver where you found the child, and gently suggest keeping a closer eye on them.</a:t>
            </a:r>
          </a:p>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Situation:</a:t>
            </a:r>
          </a:p>
        </p:txBody>
      </p:sp>
      <p:sp>
        <p:nvSpPr>
          <p:cNvPr id="95" name="Shape 95"/>
          <p:cNvSpPr txBox="1"/>
          <p:nvPr>
            <p:ph idx="1" type="body"/>
          </p:nvPr>
        </p:nvSpPr>
        <p:spPr>
          <a:xfrm>
            <a:off x="224075" y="1294300"/>
            <a:ext cx="5067600" cy="492000"/>
          </a:xfrm>
          <a:prstGeom prst="rect">
            <a:avLst/>
          </a:prstGeom>
        </p:spPr>
        <p:txBody>
          <a:bodyPr anchorCtr="0" anchor="t" bIns="91425" lIns="91425" rIns="91425" tIns="91425">
            <a:noAutofit/>
          </a:bodyPr>
          <a:lstStyle/>
          <a:p>
            <a:pPr lvl="0" rtl="0">
              <a:spcBef>
                <a:spcPts val="0"/>
              </a:spcBef>
              <a:buNone/>
            </a:pPr>
            <a:r>
              <a:rPr lang="en"/>
              <a:t>“You’re a mind reader, right?”</a:t>
            </a:r>
          </a:p>
          <a:p>
            <a:pPr lvl="0">
              <a:spcBef>
                <a:spcPts val="0"/>
              </a:spcBef>
              <a:buNone/>
            </a:pPr>
            <a:r>
              <a:t/>
            </a:r>
            <a:endParaRPr/>
          </a:p>
        </p:txBody>
      </p:sp>
      <p:pic>
        <p:nvPicPr>
          <p:cNvPr id="96" name="Shape 96"/>
          <p:cNvPicPr preferRelativeResize="0"/>
          <p:nvPr/>
        </p:nvPicPr>
        <p:blipFill>
          <a:blip r:embed="rId3">
            <a:alphaModFix/>
          </a:blip>
          <a:stretch>
            <a:fillRect/>
          </a:stretch>
        </p:blipFill>
        <p:spPr>
          <a:xfrm>
            <a:off x="5709750" y="292650"/>
            <a:ext cx="2706224" cy="46418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599" cy="572699"/>
          </a:xfrm>
          <a:prstGeom prst="rect">
            <a:avLst/>
          </a:prstGeom>
        </p:spPr>
        <p:txBody>
          <a:bodyPr anchorCtr="0" anchor="t" bIns="91425" lIns="91425" rIns="91425" tIns="91425">
            <a:noAutofit/>
          </a:bodyPr>
          <a:lstStyle/>
          <a:p>
            <a:pPr indent="-228600" lvl="0" marL="457200">
              <a:spcBef>
                <a:spcPts val="0"/>
              </a:spcBef>
              <a:buAutoNum type="arabicPeriod"/>
            </a:pPr>
            <a:r>
              <a:rPr lang="en"/>
              <a:t>The misunderstood assignment.</a:t>
            </a:r>
          </a:p>
        </p:txBody>
      </p:sp>
      <p:sp>
        <p:nvSpPr>
          <p:cNvPr id="102" name="Shape 102"/>
          <p:cNvSpPr txBox="1"/>
          <p:nvPr>
            <p:ph idx="1" type="body"/>
          </p:nvPr>
        </p:nvSpPr>
        <p:spPr>
          <a:xfrm>
            <a:off x="311700" y="1234075"/>
            <a:ext cx="8520599" cy="3334800"/>
          </a:xfrm>
          <a:prstGeom prst="rect">
            <a:avLst/>
          </a:prstGeom>
        </p:spPr>
        <p:txBody>
          <a:bodyPr anchorCtr="0" anchor="t" bIns="91425" lIns="91425" rIns="91425" tIns="91425">
            <a:noAutofit/>
          </a:bodyPr>
          <a:lstStyle/>
          <a:p>
            <a:pPr lvl="0" rtl="0">
              <a:spcBef>
                <a:spcPts val="0"/>
              </a:spcBef>
              <a:buNone/>
            </a:pPr>
            <a:r>
              <a:rPr lang="en"/>
              <a:t>*Repeat the question in your own words. Ask for clarification - “So, you’re looking for books about the Civil War? Are you interested in the battles, famous people, issues like slavery...”</a:t>
            </a:r>
          </a:p>
          <a:p>
            <a:pPr lvl="0" rtl="0">
              <a:spcBef>
                <a:spcPts val="0"/>
              </a:spcBef>
              <a:buNone/>
            </a:pPr>
            <a:r>
              <a:rPr lang="en"/>
              <a:t>*As the child looks at materials, they may remember more about the assignment. Invite them to come back to the desk with more questions, and follow up with them in a few minutes. </a:t>
            </a:r>
          </a:p>
          <a:p>
            <a:pPr lvl="0" rtl="0">
              <a:spcBef>
                <a:spcPts val="0"/>
              </a:spcBef>
              <a:buNone/>
            </a:pPr>
            <a:r>
              <a:rPr lang="en"/>
              <a:t>*Remember the databases!</a:t>
            </a:r>
          </a:p>
          <a:p>
            <a:pPr lv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2. That book with the cat and the blue fish on the cover and the frog...</a:t>
            </a:r>
          </a:p>
        </p:txBody>
      </p:sp>
      <p:sp>
        <p:nvSpPr>
          <p:cNvPr id="108" name="Shape 108"/>
          <p:cNvSpPr txBox="1"/>
          <p:nvPr>
            <p:ph idx="1" type="body"/>
          </p:nvPr>
        </p:nvSpPr>
        <p:spPr>
          <a:xfrm>
            <a:off x="311700" y="1486475"/>
            <a:ext cx="8520599" cy="3082500"/>
          </a:xfrm>
          <a:prstGeom prst="rect">
            <a:avLst/>
          </a:prstGeom>
        </p:spPr>
        <p:txBody>
          <a:bodyPr anchorCtr="0" anchor="t" bIns="91425" lIns="91425" rIns="91425" tIns="91425">
            <a:noAutofit/>
          </a:bodyPr>
          <a:lstStyle/>
          <a:p>
            <a:pPr lvl="0" rtl="0">
              <a:spcBef>
                <a:spcPts val="0"/>
              </a:spcBef>
              <a:buNone/>
            </a:pPr>
            <a:r>
              <a:rPr lang="en"/>
              <a:t>*Use your reference skills - Ask the child to tell you what they do remember about the book. Repeat the question in their own words. Show them cover images to see if that jogs their memory.</a:t>
            </a:r>
          </a:p>
          <a:p>
            <a:pPr lvl="0" rtl="0">
              <a:spcBef>
                <a:spcPts val="0"/>
              </a:spcBef>
              <a:buNone/>
            </a:pPr>
            <a:r>
              <a:rPr lang="en"/>
              <a:t>*Redirect - “You know, I’m not sure if we have that Spider-Man book, but here are the ones we do have. Look at them and let me know if you don’t find one you like.”</a:t>
            </a:r>
          </a:p>
          <a:p>
            <a:pPr lvl="0" rtl="0">
              <a:spcBef>
                <a:spcPts val="0"/>
              </a:spcBef>
              <a:buNone/>
            </a:pPr>
            <a:r>
              <a:rPr lang="en"/>
              <a:t>*Try to send them away with something - don’t just say “We don’t have it.”</a:t>
            </a:r>
          </a:p>
          <a:p>
            <a:pPr lv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