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A6086C7-49C2-4923-A7C1-22C336E01918}">
  <a:tblStyle styleId="{4A6086C7-49C2-4923-A7C1-22C336E0191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6291567d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6291567d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7cc1b4c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7cc1b4c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7cc1b4c4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7cc1b4c4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7cc1b4c4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7cc1b4c4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7cc1b4c4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7cc1b4c4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629156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629156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7cc1b4c4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7cc1b4c4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7cc1b4c4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7cc1b4c4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7cc1b4c4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7cc1b4c4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7cc1b4c4c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7cc1b4c4c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7cc1b4c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7cc1b4c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7cc1b4c4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7cc1b4c4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87cc1b4c4c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7cc1b4c4c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7cc1b4c4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7cc1b4c4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87cc1b4c4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7cc1b4c4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7cc1b4c4c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7cc1b4c4c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87cc1b4c4c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7cc1b4c4c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7cc1b4c4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7cc1b4c4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7cc1b4c4c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7cc1b4c4c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7cc1b4c4c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7cc1b4c4c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7cc1b4c4c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7cc1b4c4c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7cc1b4c4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7cc1b4c4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to screen-share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7cc1b4c4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7cc1b4c4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7cc1b4c4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7cc1b4c4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*Screen share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7cc1b4c4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7cc1b4c4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6291567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6291567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cc1b4c4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cc1b4c4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6291567d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6291567d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1OOOi0cLuuP_IDGcGYVqRL4ThWUsjlwjp/view?usp=sharing" TargetMode="External"/><Relationship Id="rId4" Type="http://schemas.openxmlformats.org/officeDocument/2006/relationships/hyperlink" Target="https://drive.google.com/file/d/1oozSzf_Ee_84eGj4WW39ZY1Ht1oexOsA/view?usp=sharing" TargetMode="External"/><Relationship Id="rId5" Type="http://schemas.openxmlformats.org/officeDocument/2006/relationships/hyperlink" Target="https://drive.google.com/file/d/1ETmwhUBEh6FeEL9EULUiT3P6A978vL1m/view?usp=sharing" TargetMode="External"/><Relationship Id="rId6" Type="http://schemas.openxmlformats.org/officeDocument/2006/relationships/hyperlink" Target="https://drive.google.com/file/d/1BGbUdmbLLAJVYcDKybAtOJmFN1Hozwnh/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pueblolibrary.org/summerread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pueblocitylibrary.evanced.inf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Summer Reading 2020</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Crash Course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Paper Tracking Process - Phase 3</a:t>
            </a:r>
            <a:endParaRPr u="sng"/>
          </a:p>
          <a:p>
            <a:pPr indent="0" lvl="0" marL="0" rtl="0" algn="l">
              <a:spcBef>
                <a:spcPts val="1600"/>
              </a:spcBef>
              <a:spcAft>
                <a:spcPts val="0"/>
              </a:spcAft>
              <a:buNone/>
            </a:pPr>
            <a:r>
              <a:rPr lang="en"/>
              <a:t>*Have an envelope or drop box at the service desk. Inform patrons that trackers will be held 3 days before being processed.</a:t>
            </a:r>
            <a:endParaRPr/>
          </a:p>
          <a:p>
            <a:pPr indent="0" lvl="0" marL="0" rtl="0" algn="l">
              <a:spcBef>
                <a:spcPts val="1600"/>
              </a:spcBef>
              <a:spcAft>
                <a:spcPts val="0"/>
              </a:spcAft>
              <a:buNone/>
            </a:pPr>
            <a:r>
              <a:rPr lang="en"/>
              <a:t>*Alternatively - patrons could tell you their name and how many minutes they read, while you enter it into the tracker. That would allow for faster prize awarding, if applicable.</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Prizes</a:t>
            </a:r>
            <a:endParaRPr/>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23"/>
          <p:cNvPicPr preferRelativeResize="0"/>
          <p:nvPr/>
        </p:nvPicPr>
        <p:blipFill>
          <a:blip r:embed="rId3">
            <a:alphaModFix/>
          </a:blip>
          <a:stretch>
            <a:fillRect/>
          </a:stretch>
        </p:blipFill>
        <p:spPr>
          <a:xfrm>
            <a:off x="2457024" y="387350"/>
            <a:ext cx="4229949" cy="4511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Prize Schedule</a:t>
            </a:r>
            <a:endParaRPr u="sng"/>
          </a:p>
          <a:p>
            <a:pPr indent="0" lvl="0" marL="0" rtl="0" algn="l">
              <a:spcBef>
                <a:spcPts val="1600"/>
              </a:spcBef>
              <a:spcAft>
                <a:spcPts val="0"/>
              </a:spcAft>
              <a:buNone/>
            </a:pPr>
            <a:r>
              <a:rPr lang="en" sz="1400"/>
              <a:t>“Challenges” - One free book per month</a:t>
            </a:r>
            <a:endParaRPr sz="1400"/>
          </a:p>
          <a:p>
            <a:pPr indent="0" lvl="0" marL="0" rtl="0" algn="l">
              <a:spcBef>
                <a:spcPts val="1600"/>
              </a:spcBef>
              <a:spcAft>
                <a:spcPts val="0"/>
              </a:spcAft>
              <a:buNone/>
            </a:pPr>
            <a:r>
              <a:rPr lang="en" sz="1400"/>
              <a:t>                        0-12 = 150 minutes</a:t>
            </a:r>
            <a:endParaRPr sz="1400"/>
          </a:p>
          <a:p>
            <a:pPr indent="0" lvl="0" marL="0" rtl="0" algn="l">
              <a:spcBef>
                <a:spcPts val="1600"/>
              </a:spcBef>
              <a:spcAft>
                <a:spcPts val="0"/>
              </a:spcAft>
              <a:buNone/>
            </a:pPr>
            <a:r>
              <a:rPr lang="en" sz="1400"/>
              <a:t>                       13-18 = 300 minutes</a:t>
            </a:r>
            <a:endParaRPr sz="1400"/>
          </a:p>
          <a:p>
            <a:pPr indent="0" lvl="0" marL="0" rtl="0" algn="l">
              <a:spcBef>
                <a:spcPts val="1600"/>
              </a:spcBef>
              <a:spcAft>
                <a:spcPts val="0"/>
              </a:spcAft>
              <a:buNone/>
            </a:pPr>
            <a:r>
              <a:rPr lang="en" sz="1400"/>
              <a:t>                       In August - for ages 0-12, free book will be accompanied by medal</a:t>
            </a:r>
            <a:endParaRPr sz="1400"/>
          </a:p>
          <a:p>
            <a:pPr indent="0" lvl="0" marL="0" rtl="0" algn="l">
              <a:spcBef>
                <a:spcPts val="1600"/>
              </a:spcBef>
              <a:spcAft>
                <a:spcPts val="0"/>
              </a:spcAft>
              <a:buNone/>
            </a:pPr>
            <a:r>
              <a:rPr lang="en" sz="1400"/>
              <a:t>*</a:t>
            </a:r>
            <a:r>
              <a:rPr b="1" lang="en" sz="1400"/>
              <a:t>Note</a:t>
            </a:r>
            <a:r>
              <a:rPr lang="en" sz="1400"/>
              <a:t>: Challenges are </a:t>
            </a:r>
            <a:r>
              <a:rPr b="1" lang="en" sz="1400"/>
              <a:t>only </a:t>
            </a:r>
            <a:r>
              <a:rPr lang="en" sz="1400"/>
              <a:t>active for one month. Unlike previous programs, patrons </a:t>
            </a:r>
            <a:r>
              <a:rPr b="1" lang="en" sz="1400"/>
              <a:t>cannot </a:t>
            </a:r>
            <a:r>
              <a:rPr lang="en" sz="1400"/>
              <a:t>back-fill reading, eg., they </a:t>
            </a:r>
            <a:r>
              <a:rPr b="1" lang="en" sz="1400"/>
              <a:t>cannot </a:t>
            </a:r>
            <a:r>
              <a:rPr lang="en" sz="1400"/>
              <a:t>receive a June book for reading done in July.</a:t>
            </a:r>
            <a:endParaRPr sz="1400"/>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t>How do we give people the book?</a:t>
            </a:r>
            <a:endParaRPr u="sng"/>
          </a:p>
          <a:p>
            <a:pPr indent="-330200" lvl="0" marL="457200" rtl="0" algn="l">
              <a:spcBef>
                <a:spcPts val="1600"/>
              </a:spcBef>
              <a:spcAft>
                <a:spcPts val="0"/>
              </a:spcAft>
              <a:buSzPts val="1600"/>
              <a:buAutoNum type="arabicPeriod"/>
            </a:pPr>
            <a:r>
              <a:rPr lang="en" sz="1600"/>
              <a:t>Curbside Pickup - By Phone</a:t>
            </a:r>
            <a:endParaRPr sz="1600"/>
          </a:p>
          <a:p>
            <a:pPr indent="-304800" lvl="1" marL="914400" rtl="0" algn="l">
              <a:spcBef>
                <a:spcPts val="0"/>
              </a:spcBef>
              <a:spcAft>
                <a:spcPts val="0"/>
              </a:spcAft>
              <a:buSzPts val="1200"/>
              <a:buAutoNum type="alphaLcPeriod"/>
            </a:pPr>
            <a:r>
              <a:rPr lang="en" sz="1200"/>
              <a:t>Patron calls - in Rawlings, forward this call to YS.</a:t>
            </a:r>
            <a:endParaRPr sz="1200"/>
          </a:p>
          <a:p>
            <a:pPr indent="-304800" lvl="1" marL="914400" rtl="0" algn="l">
              <a:spcBef>
                <a:spcPts val="0"/>
              </a:spcBef>
              <a:spcAft>
                <a:spcPts val="0"/>
              </a:spcAft>
              <a:buSzPts val="1200"/>
              <a:buAutoNum type="alphaLcPeriod"/>
            </a:pPr>
            <a:r>
              <a:rPr lang="en" sz="1200"/>
              <a:t>Ask if they want a randomly-selected book, or would like the list.</a:t>
            </a:r>
            <a:endParaRPr sz="1200"/>
          </a:p>
          <a:p>
            <a:pPr indent="-304800" lvl="1" marL="914400" rtl="0" algn="l">
              <a:spcBef>
                <a:spcPts val="0"/>
              </a:spcBef>
              <a:spcAft>
                <a:spcPts val="0"/>
              </a:spcAft>
              <a:buSzPts val="1200"/>
              <a:buAutoNum type="alphaLcPeriod"/>
            </a:pPr>
            <a:r>
              <a:rPr lang="en" sz="1200"/>
              <a:t>Send list by email and ask patron to reply with decision, OR </a:t>
            </a:r>
            <a:endParaRPr sz="1200"/>
          </a:p>
          <a:p>
            <a:pPr indent="-304800" lvl="1" marL="914400" rtl="0" algn="l">
              <a:spcBef>
                <a:spcPts val="0"/>
              </a:spcBef>
              <a:spcAft>
                <a:spcPts val="0"/>
              </a:spcAft>
              <a:buSzPts val="1200"/>
              <a:buAutoNum type="alphaLcPeriod"/>
            </a:pPr>
            <a:r>
              <a:rPr lang="en" sz="1200"/>
              <a:t>Mediate the list over the phone. Ask for favorite genres, subjects, etc. and describe the books in those categories.</a:t>
            </a:r>
            <a:endParaRPr sz="1200"/>
          </a:p>
          <a:p>
            <a:pPr indent="-304800" lvl="1" marL="914400" rtl="0" algn="l">
              <a:spcBef>
                <a:spcPts val="0"/>
              </a:spcBef>
              <a:spcAft>
                <a:spcPts val="0"/>
              </a:spcAft>
              <a:buSzPts val="1200"/>
              <a:buAutoNum type="alphaLcPeriod"/>
            </a:pPr>
            <a:r>
              <a:rPr lang="en" sz="1200"/>
              <a:t>Arrange curbside pickup.</a:t>
            </a:r>
            <a:endParaRPr sz="1200"/>
          </a:p>
          <a:p>
            <a:pPr indent="-330200" lvl="0" marL="457200" rtl="0" algn="l">
              <a:spcBef>
                <a:spcPts val="0"/>
              </a:spcBef>
              <a:spcAft>
                <a:spcPts val="0"/>
              </a:spcAft>
              <a:buSzPts val="1600"/>
              <a:buAutoNum type="arabicPeriod"/>
            </a:pPr>
            <a:r>
              <a:rPr lang="en" sz="1600"/>
              <a:t>In Person - Phase 3 forward</a:t>
            </a:r>
            <a:endParaRPr sz="1600"/>
          </a:p>
          <a:p>
            <a:pPr indent="-304800" lvl="1" marL="914400" rtl="0" algn="l">
              <a:spcBef>
                <a:spcPts val="0"/>
              </a:spcBef>
              <a:spcAft>
                <a:spcPts val="0"/>
              </a:spcAft>
              <a:buSzPts val="1200"/>
              <a:buAutoNum type="alphaLcPeriod"/>
            </a:pPr>
            <a:r>
              <a:rPr lang="en" sz="1200"/>
              <a:t>YS desk and Branch desks will have laminated lists by age category.</a:t>
            </a:r>
            <a:endParaRPr sz="1200"/>
          </a:p>
          <a:p>
            <a:pPr indent="-304800" lvl="1" marL="914400" rtl="0" algn="l">
              <a:spcBef>
                <a:spcPts val="0"/>
              </a:spcBef>
              <a:spcAft>
                <a:spcPts val="0"/>
              </a:spcAft>
              <a:buSzPts val="1200"/>
              <a:buAutoNum type="alphaLcPeriod"/>
            </a:pPr>
            <a:r>
              <a:rPr lang="en" sz="1200"/>
              <a:t>Ask patron to choose from the list, then give them the book.</a:t>
            </a:r>
            <a:endParaRPr sz="1200"/>
          </a:p>
          <a:p>
            <a:pPr indent="-304800" lvl="1" marL="914400" rtl="0" algn="l">
              <a:spcBef>
                <a:spcPts val="0"/>
              </a:spcBef>
              <a:spcAft>
                <a:spcPts val="0"/>
              </a:spcAft>
              <a:buSzPts val="1200"/>
              <a:buAutoNum type="alphaLcPeriod"/>
            </a:pPr>
            <a:r>
              <a:rPr lang="en" sz="1200"/>
              <a:t>Sanitize the laminated list.</a:t>
            </a:r>
            <a:endParaRPr sz="1200"/>
          </a:p>
          <a:p>
            <a:pPr indent="0" lvl="0" marL="0" rtl="0" algn="l">
              <a:spcBef>
                <a:spcPts val="1600"/>
              </a:spcBef>
              <a:spcAft>
                <a:spcPts val="1600"/>
              </a:spcAft>
              <a:buNone/>
            </a:pPr>
            <a:r>
              <a:rPr lang="en" sz="1600"/>
              <a:t>*Note: In each case, make sure to track that the prize has been “Awarded”</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Prize Schedule</a:t>
            </a:r>
            <a:endParaRPr u="sng"/>
          </a:p>
          <a:p>
            <a:pPr indent="0" lvl="0" marL="0" rtl="0" algn="l">
              <a:lnSpc>
                <a:spcPct val="100000"/>
              </a:lnSpc>
              <a:spcBef>
                <a:spcPts val="1600"/>
              </a:spcBef>
              <a:spcAft>
                <a:spcPts val="0"/>
              </a:spcAft>
              <a:buClr>
                <a:schemeClr val="dk1"/>
              </a:buClr>
              <a:buSzPts val="1100"/>
              <a:buFont typeface="Arial"/>
              <a:buNone/>
            </a:pPr>
            <a:r>
              <a:rPr lang="en" sz="1300"/>
              <a:t>“Awards” - Grand Prize Entry</a:t>
            </a:r>
            <a:endParaRPr sz="1300"/>
          </a:p>
          <a:p>
            <a:pPr indent="0" lvl="0" marL="0" rtl="0" algn="l">
              <a:lnSpc>
                <a:spcPct val="100000"/>
              </a:lnSpc>
              <a:spcBef>
                <a:spcPts val="1600"/>
              </a:spcBef>
              <a:spcAft>
                <a:spcPts val="0"/>
              </a:spcAft>
              <a:buNone/>
            </a:pPr>
            <a:r>
              <a:rPr lang="en" sz="1300"/>
              <a:t>                  Every interval = one entry (150 minutes for youth, 300 minutes for teens)</a:t>
            </a:r>
            <a:endParaRPr sz="1300"/>
          </a:p>
          <a:p>
            <a:pPr indent="0" lvl="0" marL="0" rtl="0" algn="l">
              <a:lnSpc>
                <a:spcPct val="100000"/>
              </a:lnSpc>
              <a:spcBef>
                <a:spcPts val="1600"/>
              </a:spcBef>
              <a:spcAft>
                <a:spcPts val="0"/>
              </a:spcAft>
              <a:buNone/>
            </a:pPr>
            <a:r>
              <a:rPr lang="en" sz="1300"/>
              <a:t>Weekly Drawing - First drawing Monday June 8, then each Monday until August 17</a:t>
            </a:r>
            <a:endParaRPr sz="1300"/>
          </a:p>
          <a:p>
            <a:pPr indent="0" lvl="0" marL="0" rtl="0" algn="l">
              <a:lnSpc>
                <a:spcPct val="100000"/>
              </a:lnSpc>
              <a:spcBef>
                <a:spcPts val="1600"/>
              </a:spcBef>
              <a:spcAft>
                <a:spcPts val="0"/>
              </a:spcAft>
              <a:buNone/>
            </a:pPr>
            <a:r>
              <a:rPr lang="en" sz="1300"/>
              <a:t>	One for youth, one for teens - gift certificate to a local business</a:t>
            </a:r>
            <a:endParaRPr sz="1300"/>
          </a:p>
          <a:p>
            <a:pPr indent="0" lvl="0" marL="0" rtl="0" algn="l">
              <a:lnSpc>
                <a:spcPct val="100000"/>
              </a:lnSpc>
              <a:spcBef>
                <a:spcPts val="1600"/>
              </a:spcBef>
              <a:spcAft>
                <a:spcPts val="0"/>
              </a:spcAft>
              <a:buNone/>
            </a:pPr>
            <a:r>
              <a:rPr lang="en" sz="1300"/>
              <a:t>	Email or phone number must be provided to win!</a:t>
            </a:r>
            <a:endParaRPr sz="1300"/>
          </a:p>
          <a:p>
            <a:pPr indent="0" lvl="0" marL="0" rtl="0" algn="l">
              <a:lnSpc>
                <a:spcPct val="100000"/>
              </a:lnSpc>
              <a:spcBef>
                <a:spcPts val="1600"/>
              </a:spcBef>
              <a:spcAft>
                <a:spcPts val="0"/>
              </a:spcAft>
              <a:buNone/>
            </a:pPr>
            <a:r>
              <a:rPr lang="en" sz="1300"/>
              <a:t>Final Drawing - end of August</a:t>
            </a:r>
            <a:endParaRPr sz="1300"/>
          </a:p>
          <a:p>
            <a:pPr indent="0" lvl="0" marL="0" rtl="0" algn="l">
              <a:lnSpc>
                <a:spcPct val="100000"/>
              </a:lnSpc>
              <a:spcBef>
                <a:spcPts val="1600"/>
              </a:spcBef>
              <a:spcAft>
                <a:spcPts val="0"/>
              </a:spcAft>
              <a:buNone/>
            </a:pPr>
            <a:r>
              <a:rPr lang="en" sz="1300"/>
              <a:t>	Teens only - backpacks </a:t>
            </a:r>
            <a:endParaRPr sz="1300"/>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Book Prize Lists</a:t>
            </a:r>
            <a:endParaRPr/>
          </a:p>
        </p:txBody>
      </p:sp>
      <p:sp>
        <p:nvSpPr>
          <p:cNvPr id="141" name="Google Shape;14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 complete list - </a:t>
            </a:r>
            <a:r>
              <a:rPr lang="en" sz="1500" u="sng">
                <a:solidFill>
                  <a:schemeClr val="hlink"/>
                </a:solidFill>
                <a:hlinkClick r:id="rId3"/>
              </a:rPr>
              <a:t>https://drive.google.com/file/d/1OOOi0cLuuP_IDGcGYVqRL4ThWUsjlwjp/view?usp=sharing</a:t>
            </a:r>
            <a:endParaRPr sz="1500"/>
          </a:p>
          <a:p>
            <a:pPr indent="0" lvl="0" marL="0" rtl="0" algn="l">
              <a:spcBef>
                <a:spcPts val="1600"/>
              </a:spcBef>
              <a:spcAft>
                <a:spcPts val="0"/>
              </a:spcAft>
              <a:buNone/>
            </a:pPr>
            <a:r>
              <a:rPr lang="en" sz="1500"/>
              <a:t>Children (0-8) - </a:t>
            </a:r>
            <a:r>
              <a:rPr lang="en" sz="1500" u="sng">
                <a:solidFill>
                  <a:schemeClr val="hlink"/>
                </a:solidFill>
                <a:hlinkClick r:id="rId4"/>
              </a:rPr>
              <a:t>https://drive.google.com/file/d/1oozSzf_Ee_84eGj4WW39ZY1Ht1oexOsA/view?usp=sharing</a:t>
            </a:r>
            <a:endParaRPr sz="1500"/>
          </a:p>
          <a:p>
            <a:pPr indent="0" lvl="0" marL="0" rtl="0" algn="l">
              <a:spcBef>
                <a:spcPts val="1600"/>
              </a:spcBef>
              <a:spcAft>
                <a:spcPts val="0"/>
              </a:spcAft>
              <a:buNone/>
            </a:pPr>
            <a:r>
              <a:rPr lang="en" sz="1500"/>
              <a:t>Tween (9-12) - </a:t>
            </a:r>
            <a:r>
              <a:rPr lang="en" sz="1500" u="sng">
                <a:solidFill>
                  <a:schemeClr val="hlink"/>
                </a:solidFill>
                <a:hlinkClick r:id="rId5"/>
              </a:rPr>
              <a:t>https://drive.google.com/file/d/1ETmwhUBEh6FeEL9EULUiT3P6A978vL1m/view?usp=sharing</a:t>
            </a:r>
            <a:endParaRPr sz="1500"/>
          </a:p>
          <a:p>
            <a:pPr indent="0" lvl="0" marL="0" rtl="0" algn="l">
              <a:spcBef>
                <a:spcPts val="1600"/>
              </a:spcBef>
              <a:spcAft>
                <a:spcPts val="0"/>
              </a:spcAft>
              <a:buNone/>
            </a:pPr>
            <a:r>
              <a:rPr lang="en" sz="1500"/>
              <a:t>Teen (13-18) - </a:t>
            </a:r>
            <a:r>
              <a:rPr lang="en" sz="1500" u="sng">
                <a:solidFill>
                  <a:schemeClr val="hlink"/>
                </a:solidFill>
                <a:hlinkClick r:id="rId6"/>
              </a:rPr>
              <a:t>https://drive.google.com/file/d/1BGbUdmbLLAJVYcDKybAtOJmFN1Hozwnh/view?usp=sharing</a:t>
            </a:r>
            <a:endParaRPr sz="1500"/>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Programs </a:t>
            </a:r>
            <a:endParaRPr/>
          </a:p>
        </p:txBody>
      </p:sp>
      <p:sp>
        <p:nvSpPr>
          <p:cNvPr id="147" name="Google Shape;14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8" name="Google Shape;148;p28"/>
          <p:cNvPicPr preferRelativeResize="0"/>
          <p:nvPr/>
        </p:nvPicPr>
        <p:blipFill>
          <a:blip r:embed="rId3">
            <a:alphaModFix/>
          </a:blip>
          <a:stretch>
            <a:fillRect/>
          </a:stretch>
        </p:blipFill>
        <p:spPr>
          <a:xfrm>
            <a:off x="2597648" y="728362"/>
            <a:ext cx="4805926" cy="4264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Virtual</a:t>
            </a:r>
            <a:endParaRPr u="sng"/>
          </a:p>
          <a:p>
            <a:pPr indent="0" lvl="0" marL="0" rtl="0" algn="l">
              <a:spcBef>
                <a:spcPts val="1600"/>
              </a:spcBef>
              <a:spcAft>
                <a:spcPts val="0"/>
              </a:spcAft>
              <a:buNone/>
            </a:pPr>
            <a:r>
              <a:rPr lang="en"/>
              <a:t>	*Streaming/Recorded performances throughout June and July. </a:t>
            </a:r>
            <a:endParaRPr/>
          </a:p>
          <a:p>
            <a:pPr indent="0" lvl="0" marL="0" rtl="0" algn="l">
              <a:spcBef>
                <a:spcPts val="1600"/>
              </a:spcBef>
              <a:spcAft>
                <a:spcPts val="0"/>
              </a:spcAft>
              <a:buNone/>
            </a:pPr>
            <a:r>
              <a:rPr lang="en"/>
              <a:t>	*Interactive classes and workshops - These require registration. Evanced entries are up for these. Patrons and staff can register beginning June 1. Some will require supply pickup, which will be arranged by YS.</a:t>
            </a:r>
            <a:endParaRPr/>
          </a:p>
          <a:p>
            <a:pPr indent="0" lvl="0" marL="0" rtl="0" algn="l">
              <a:spcBef>
                <a:spcPts val="1600"/>
              </a:spcBef>
              <a:spcAft>
                <a:spcPts val="1600"/>
              </a:spcAft>
              <a:buNone/>
            </a:pPr>
            <a:r>
              <a:rPr lang="en"/>
              <a:t>	*</a:t>
            </a:r>
            <a:r>
              <a:rPr b="1" lang="en"/>
              <a:t>Note</a:t>
            </a:r>
            <a:r>
              <a:rPr lang="en"/>
              <a:t>: As of now, all in-person Summer Reading programs have been suspended through the end of July, including storytimes, clubs and hangouts.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graphicFrame>
        <p:nvGraphicFramePr>
          <p:cNvPr id="159" name="Google Shape;159;p30"/>
          <p:cNvGraphicFramePr/>
          <p:nvPr/>
        </p:nvGraphicFramePr>
        <p:xfrm>
          <a:off x="1518675" y="476250"/>
          <a:ext cx="3000000" cy="3000000"/>
        </p:xfrm>
        <a:graphic>
          <a:graphicData uri="http://schemas.openxmlformats.org/drawingml/2006/table">
            <a:tbl>
              <a:tblPr>
                <a:noFill/>
                <a:tableStyleId>{4A6086C7-49C2-4923-A7C1-22C336E01918}</a:tableStyleId>
              </a:tblPr>
              <a:tblGrid>
                <a:gridCol w="1201025"/>
                <a:gridCol w="1378650"/>
                <a:gridCol w="794000"/>
                <a:gridCol w="2732975"/>
              </a:tblGrid>
              <a:tr h="381000">
                <a:tc>
                  <a:txBody>
                    <a:bodyPr/>
                    <a:lstStyle/>
                    <a:p>
                      <a:pPr indent="0" lvl="0" marL="0" rtl="0" algn="l">
                        <a:spcBef>
                          <a:spcPts val="0"/>
                        </a:spcBef>
                        <a:spcAft>
                          <a:spcPts val="0"/>
                        </a:spcAft>
                        <a:buNone/>
                      </a:pPr>
                      <a:r>
                        <a:rPr lang="en" sz="1000"/>
                        <a:t>Mon. and Thurs.</a:t>
                      </a:r>
                      <a:endParaRPr sz="1000"/>
                    </a:p>
                  </a:txBody>
                  <a:tcPr marT="91425" marB="91425" marR="91425" marL="91425"/>
                </a:tc>
                <a:tc>
                  <a:txBody>
                    <a:bodyPr/>
                    <a:lstStyle/>
                    <a:p>
                      <a:pPr indent="0" lvl="0" marL="0" rtl="0" algn="l">
                        <a:spcBef>
                          <a:spcPts val="0"/>
                        </a:spcBef>
                        <a:spcAft>
                          <a:spcPts val="0"/>
                        </a:spcAft>
                        <a:buNone/>
                      </a:pPr>
                      <a:r>
                        <a:rPr lang="en" sz="1000"/>
                        <a:t>June 15 - July 16</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Music Together</a:t>
                      </a:r>
                      <a:endParaRPr sz="1000"/>
                    </a:p>
                  </a:txBody>
                  <a:tcPr marT="91425" marB="91425" marR="91425" marL="91425"/>
                </a:tc>
              </a:tr>
              <a:tr h="381000">
                <a:tc>
                  <a:txBody>
                    <a:bodyPr/>
                    <a:lstStyle/>
                    <a:p>
                      <a:pPr indent="0" lvl="0" marL="0" rtl="0" algn="l">
                        <a:spcBef>
                          <a:spcPts val="0"/>
                        </a:spcBef>
                        <a:spcAft>
                          <a:spcPts val="0"/>
                        </a:spcAft>
                        <a:buNone/>
                      </a:pPr>
                      <a:r>
                        <a:rPr lang="en" sz="1000"/>
                        <a:t>Wednesday</a:t>
                      </a:r>
                      <a:endParaRPr sz="1000"/>
                    </a:p>
                  </a:txBody>
                  <a:tcPr marT="91425" marB="91425" marR="91425" marL="91425"/>
                </a:tc>
                <a:tc>
                  <a:txBody>
                    <a:bodyPr/>
                    <a:lstStyle/>
                    <a:p>
                      <a:pPr indent="0" lvl="0" marL="0" rtl="0" algn="l">
                        <a:spcBef>
                          <a:spcPts val="0"/>
                        </a:spcBef>
                        <a:spcAft>
                          <a:spcPts val="0"/>
                        </a:spcAft>
                        <a:buNone/>
                      </a:pPr>
                      <a:r>
                        <a:rPr lang="en" sz="1000"/>
                        <a:t>June 17</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Wag That Tale!</a:t>
                      </a:r>
                      <a:endParaRPr sz="1000"/>
                    </a:p>
                  </a:txBody>
                  <a:tcPr marT="91425" marB="91425" marR="91425" marL="91425"/>
                </a:tc>
              </a:tr>
              <a:tr h="381000">
                <a:tc>
                  <a:txBody>
                    <a:bodyPr/>
                    <a:lstStyle/>
                    <a:p>
                      <a:pPr indent="0" lvl="0" marL="0" rtl="0" algn="l">
                        <a:spcBef>
                          <a:spcPts val="0"/>
                        </a:spcBef>
                        <a:spcAft>
                          <a:spcPts val="0"/>
                        </a:spcAft>
                        <a:buNone/>
                      </a:pPr>
                      <a:r>
                        <a:rPr lang="en" sz="1000"/>
                        <a:t>Friday</a:t>
                      </a:r>
                      <a:endParaRPr sz="1000"/>
                    </a:p>
                  </a:txBody>
                  <a:tcPr marT="91425" marB="91425" marR="91425" marL="91425"/>
                </a:tc>
                <a:tc>
                  <a:txBody>
                    <a:bodyPr/>
                    <a:lstStyle/>
                    <a:p>
                      <a:pPr indent="0" lvl="0" marL="0" rtl="0" algn="l">
                        <a:spcBef>
                          <a:spcPts val="0"/>
                        </a:spcBef>
                        <a:spcAft>
                          <a:spcPts val="0"/>
                        </a:spcAft>
                        <a:buNone/>
                      </a:pPr>
                      <a:r>
                        <a:rPr lang="en" sz="1000"/>
                        <a:t>June 19</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Fairies in the Cogwork</a:t>
                      </a:r>
                      <a:endParaRPr sz="1000"/>
                    </a:p>
                  </a:txBody>
                  <a:tcPr marT="91425" marB="91425" marR="91425" marL="91425"/>
                </a:tc>
              </a:tr>
              <a:tr h="381000">
                <a:tc>
                  <a:txBody>
                    <a:bodyPr/>
                    <a:lstStyle/>
                    <a:p>
                      <a:pPr indent="0" lvl="0" marL="0" rtl="0" algn="l">
                        <a:spcBef>
                          <a:spcPts val="0"/>
                        </a:spcBef>
                        <a:spcAft>
                          <a:spcPts val="0"/>
                        </a:spcAft>
                        <a:buNone/>
                      </a:pPr>
                      <a:r>
                        <a:rPr lang="en" sz="1000"/>
                        <a:t>Friday</a:t>
                      </a:r>
                      <a:endParaRPr sz="1000"/>
                    </a:p>
                  </a:txBody>
                  <a:tcPr marT="91425" marB="91425" marR="91425" marL="91425"/>
                </a:tc>
                <a:tc>
                  <a:txBody>
                    <a:bodyPr/>
                    <a:lstStyle/>
                    <a:p>
                      <a:pPr indent="0" lvl="0" marL="0" rtl="0" algn="l">
                        <a:spcBef>
                          <a:spcPts val="0"/>
                        </a:spcBef>
                        <a:spcAft>
                          <a:spcPts val="0"/>
                        </a:spcAft>
                        <a:buNone/>
                      </a:pPr>
                      <a:r>
                        <a:rPr lang="en" sz="1000"/>
                        <a:t>June 26</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Dr. Noize</a:t>
                      </a:r>
                      <a:endParaRPr sz="1000"/>
                    </a:p>
                  </a:txBody>
                  <a:tcPr marT="91425" marB="91425" marR="91425" marL="91425"/>
                </a:tc>
              </a:tr>
              <a:tr h="381000">
                <a:tc>
                  <a:txBody>
                    <a:bodyPr/>
                    <a:lstStyle/>
                    <a:p>
                      <a:pPr indent="0" lvl="0" marL="0" rtl="0" algn="l">
                        <a:spcBef>
                          <a:spcPts val="0"/>
                        </a:spcBef>
                        <a:spcAft>
                          <a:spcPts val="0"/>
                        </a:spcAft>
                        <a:buNone/>
                      </a:pPr>
                      <a:r>
                        <a:rPr lang="en" sz="1000"/>
                        <a:t>Wednesday</a:t>
                      </a:r>
                      <a:endParaRPr sz="1000"/>
                    </a:p>
                  </a:txBody>
                  <a:tcPr marT="91425" marB="91425" marR="91425" marL="91425"/>
                </a:tc>
                <a:tc>
                  <a:txBody>
                    <a:bodyPr/>
                    <a:lstStyle/>
                    <a:p>
                      <a:pPr indent="0" lvl="0" marL="0" rtl="0" algn="l">
                        <a:spcBef>
                          <a:spcPts val="0"/>
                        </a:spcBef>
                        <a:spcAft>
                          <a:spcPts val="0"/>
                        </a:spcAft>
                        <a:buNone/>
                      </a:pPr>
                      <a:r>
                        <a:rPr lang="en" sz="1000"/>
                        <a:t>July 1</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Javi the Dancing Monkey</a:t>
                      </a:r>
                      <a:endParaRPr sz="1000"/>
                    </a:p>
                  </a:txBody>
                  <a:tcPr marT="91425" marB="91425" marR="91425" marL="91425"/>
                </a:tc>
              </a:tr>
              <a:tr h="381000">
                <a:tc>
                  <a:txBody>
                    <a:bodyPr/>
                    <a:lstStyle/>
                    <a:p>
                      <a:pPr indent="0" lvl="0" marL="0" rtl="0" algn="l">
                        <a:spcBef>
                          <a:spcPts val="0"/>
                        </a:spcBef>
                        <a:spcAft>
                          <a:spcPts val="0"/>
                        </a:spcAft>
                        <a:buNone/>
                      </a:pPr>
                      <a:r>
                        <a:rPr lang="en" sz="1000"/>
                        <a:t>Friday </a:t>
                      </a:r>
                      <a:endParaRPr sz="1000"/>
                    </a:p>
                  </a:txBody>
                  <a:tcPr marT="91425" marB="91425" marR="91425" marL="91425"/>
                </a:tc>
                <a:tc>
                  <a:txBody>
                    <a:bodyPr/>
                    <a:lstStyle/>
                    <a:p>
                      <a:pPr indent="0" lvl="0" marL="0" rtl="0" algn="l">
                        <a:spcBef>
                          <a:spcPts val="0"/>
                        </a:spcBef>
                        <a:spcAft>
                          <a:spcPts val="0"/>
                        </a:spcAft>
                        <a:buNone/>
                      </a:pPr>
                      <a:r>
                        <a:rPr lang="en" sz="1000"/>
                        <a:t>July 3</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Yoga for Kids</a:t>
                      </a:r>
                      <a:endParaRPr sz="1000"/>
                    </a:p>
                  </a:txBody>
                  <a:tcPr marT="91425" marB="91425" marR="91425" marL="91425"/>
                </a:tc>
              </a:tr>
              <a:tr h="381000">
                <a:tc>
                  <a:txBody>
                    <a:bodyPr/>
                    <a:lstStyle/>
                    <a:p>
                      <a:pPr indent="0" lvl="0" marL="0" rtl="0" algn="l">
                        <a:spcBef>
                          <a:spcPts val="0"/>
                        </a:spcBef>
                        <a:spcAft>
                          <a:spcPts val="0"/>
                        </a:spcAft>
                        <a:buNone/>
                      </a:pPr>
                      <a:r>
                        <a:rPr lang="en" sz="1000"/>
                        <a:t>Wednesday</a:t>
                      </a:r>
                      <a:endParaRPr sz="1000"/>
                    </a:p>
                  </a:txBody>
                  <a:tcPr marT="91425" marB="91425" marR="91425" marL="91425"/>
                </a:tc>
                <a:tc>
                  <a:txBody>
                    <a:bodyPr/>
                    <a:lstStyle/>
                    <a:p>
                      <a:pPr indent="0" lvl="0" marL="0" rtl="0" algn="l">
                        <a:spcBef>
                          <a:spcPts val="0"/>
                        </a:spcBef>
                        <a:spcAft>
                          <a:spcPts val="0"/>
                        </a:spcAft>
                        <a:buNone/>
                      </a:pPr>
                      <a:r>
                        <a:rPr lang="en" sz="1000"/>
                        <a:t>July 8</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Folk Dances with the Colorado Ballet</a:t>
                      </a:r>
                      <a:endParaRPr sz="1000"/>
                    </a:p>
                  </a:txBody>
                  <a:tcPr marT="91425" marB="91425" marR="91425" marL="91425"/>
                </a:tc>
              </a:tr>
              <a:tr h="381000">
                <a:tc>
                  <a:txBody>
                    <a:bodyPr/>
                    <a:lstStyle/>
                    <a:p>
                      <a:pPr indent="0" lvl="0" marL="0" rtl="0" algn="l">
                        <a:spcBef>
                          <a:spcPts val="0"/>
                        </a:spcBef>
                        <a:spcAft>
                          <a:spcPts val="0"/>
                        </a:spcAft>
                        <a:buNone/>
                      </a:pPr>
                      <a:r>
                        <a:rPr lang="en" sz="1000"/>
                        <a:t>Friday</a:t>
                      </a:r>
                      <a:endParaRPr sz="1000"/>
                    </a:p>
                  </a:txBody>
                  <a:tcPr marT="91425" marB="91425" marR="91425" marL="91425"/>
                </a:tc>
                <a:tc>
                  <a:txBody>
                    <a:bodyPr/>
                    <a:lstStyle/>
                    <a:p>
                      <a:pPr indent="0" lvl="0" marL="0" rtl="0" algn="l">
                        <a:spcBef>
                          <a:spcPts val="0"/>
                        </a:spcBef>
                        <a:spcAft>
                          <a:spcPts val="0"/>
                        </a:spcAft>
                        <a:buNone/>
                      </a:pPr>
                      <a:r>
                        <a:rPr lang="en" sz="1000"/>
                        <a:t>July 10</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The Great Fairy Tale Myth-Tree</a:t>
                      </a:r>
                      <a:endParaRPr sz="1000"/>
                    </a:p>
                  </a:txBody>
                  <a:tcPr marT="91425" marB="91425" marR="91425" marL="91425"/>
                </a:tc>
              </a:tr>
              <a:tr h="381000">
                <a:tc>
                  <a:txBody>
                    <a:bodyPr/>
                    <a:lstStyle/>
                    <a:p>
                      <a:pPr indent="0" lvl="0" marL="0" rtl="0" algn="l">
                        <a:spcBef>
                          <a:spcPts val="0"/>
                        </a:spcBef>
                        <a:spcAft>
                          <a:spcPts val="0"/>
                        </a:spcAft>
                        <a:buNone/>
                      </a:pPr>
                      <a:r>
                        <a:rPr lang="en" sz="1000"/>
                        <a:t>Friday </a:t>
                      </a:r>
                      <a:endParaRPr sz="1000"/>
                    </a:p>
                  </a:txBody>
                  <a:tcPr marT="91425" marB="91425" marR="91425" marL="91425"/>
                </a:tc>
                <a:tc>
                  <a:txBody>
                    <a:bodyPr/>
                    <a:lstStyle/>
                    <a:p>
                      <a:pPr indent="0" lvl="0" marL="0" rtl="0" algn="l">
                        <a:spcBef>
                          <a:spcPts val="0"/>
                        </a:spcBef>
                        <a:spcAft>
                          <a:spcPts val="0"/>
                        </a:spcAft>
                        <a:buNone/>
                      </a:pPr>
                      <a:r>
                        <a:rPr lang="en" sz="1000"/>
                        <a:t>July 17</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Turnip the Beet on What Kids Eat</a:t>
                      </a:r>
                      <a:endParaRPr sz="1000"/>
                    </a:p>
                  </a:txBody>
                  <a:tcPr marT="91425" marB="91425" marR="91425" marL="91425"/>
                </a:tc>
              </a:tr>
              <a:tr h="381000">
                <a:tc>
                  <a:txBody>
                    <a:bodyPr/>
                    <a:lstStyle/>
                    <a:p>
                      <a:pPr indent="0" lvl="0" marL="0" rtl="0" algn="l">
                        <a:spcBef>
                          <a:spcPts val="0"/>
                        </a:spcBef>
                        <a:spcAft>
                          <a:spcPts val="0"/>
                        </a:spcAft>
                        <a:buNone/>
                      </a:pPr>
                      <a:r>
                        <a:rPr lang="en" sz="1000"/>
                        <a:t>Friday</a:t>
                      </a:r>
                      <a:endParaRPr sz="1000"/>
                    </a:p>
                  </a:txBody>
                  <a:tcPr marT="91425" marB="91425" marR="91425" marL="91425"/>
                </a:tc>
                <a:tc>
                  <a:txBody>
                    <a:bodyPr/>
                    <a:lstStyle/>
                    <a:p>
                      <a:pPr indent="0" lvl="0" marL="0" rtl="0" algn="l">
                        <a:spcBef>
                          <a:spcPts val="0"/>
                        </a:spcBef>
                        <a:spcAft>
                          <a:spcPts val="0"/>
                        </a:spcAft>
                        <a:buNone/>
                      </a:pPr>
                      <a:r>
                        <a:rPr lang="en" sz="1000"/>
                        <a:t>July 24</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The Tempest </a:t>
                      </a:r>
                      <a:endParaRPr sz="1000"/>
                    </a:p>
                  </a:txBody>
                  <a:tcPr marT="91425" marB="91425" marR="91425" marL="91425"/>
                </a:tc>
              </a:tr>
              <a:tr h="381000">
                <a:tc>
                  <a:txBody>
                    <a:bodyPr/>
                    <a:lstStyle/>
                    <a:p>
                      <a:pPr indent="0" lvl="0" marL="0" rtl="0" algn="l">
                        <a:spcBef>
                          <a:spcPts val="0"/>
                        </a:spcBef>
                        <a:spcAft>
                          <a:spcPts val="0"/>
                        </a:spcAft>
                        <a:buNone/>
                      </a:pPr>
                      <a:r>
                        <a:rPr lang="en" sz="1000"/>
                        <a:t>Friday</a:t>
                      </a:r>
                      <a:endParaRPr sz="1000"/>
                    </a:p>
                  </a:txBody>
                  <a:tcPr marT="91425" marB="91425" marR="91425" marL="91425"/>
                </a:tc>
                <a:tc>
                  <a:txBody>
                    <a:bodyPr/>
                    <a:lstStyle/>
                    <a:p>
                      <a:pPr indent="0" lvl="0" marL="0" rtl="0" algn="l">
                        <a:spcBef>
                          <a:spcPts val="0"/>
                        </a:spcBef>
                        <a:spcAft>
                          <a:spcPts val="0"/>
                        </a:spcAft>
                        <a:buNone/>
                      </a:pPr>
                      <a:r>
                        <a:rPr lang="en" sz="1000"/>
                        <a:t>July 31</a:t>
                      </a:r>
                      <a:endParaRPr sz="1000"/>
                    </a:p>
                  </a:txBody>
                  <a:tcPr marT="91425" marB="91425" marR="91425" marL="91425"/>
                </a:tc>
                <a:tc>
                  <a:txBody>
                    <a:bodyPr/>
                    <a:lstStyle/>
                    <a:p>
                      <a:pPr indent="0" lvl="0" marL="0" rtl="0" algn="l">
                        <a:spcBef>
                          <a:spcPts val="0"/>
                        </a:spcBef>
                        <a:spcAft>
                          <a:spcPts val="0"/>
                        </a:spcAft>
                        <a:buNone/>
                      </a:pPr>
                      <a:r>
                        <a:rPr lang="en" sz="1000"/>
                        <a:t>11 a.m.</a:t>
                      </a:r>
                      <a:endParaRPr sz="1000"/>
                    </a:p>
                  </a:txBody>
                  <a:tcPr marT="91425" marB="91425" marR="91425" marL="91425"/>
                </a:tc>
                <a:tc>
                  <a:txBody>
                    <a:bodyPr/>
                    <a:lstStyle/>
                    <a:p>
                      <a:pPr indent="0" lvl="0" marL="0" rtl="0" algn="l">
                        <a:spcBef>
                          <a:spcPts val="0"/>
                        </a:spcBef>
                        <a:spcAft>
                          <a:spcPts val="0"/>
                        </a:spcAft>
                        <a:buNone/>
                      </a:pPr>
                      <a:r>
                        <a:rPr lang="en" sz="1000"/>
                        <a:t>Dragons: Return of the Ice Sorceress</a:t>
                      </a:r>
                      <a:endParaRPr sz="1000"/>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graphicFrame>
        <p:nvGraphicFramePr>
          <p:cNvPr id="164" name="Google Shape;164;p31"/>
          <p:cNvGraphicFramePr/>
          <p:nvPr/>
        </p:nvGraphicFramePr>
        <p:xfrm>
          <a:off x="2206925" y="1047750"/>
          <a:ext cx="3000000" cy="3000000"/>
        </p:xfrm>
        <a:graphic>
          <a:graphicData uri="http://schemas.openxmlformats.org/drawingml/2006/table">
            <a:tbl>
              <a:tblPr>
                <a:noFill/>
                <a:tableStyleId>{4A6086C7-49C2-4923-A7C1-22C336E01918}</a:tableStyleId>
              </a:tblPr>
              <a:tblGrid>
                <a:gridCol w="956825"/>
                <a:gridCol w="853175"/>
                <a:gridCol w="712600"/>
                <a:gridCol w="2207550"/>
              </a:tblGrid>
              <a:tr h="381000">
                <a:tc>
                  <a:txBody>
                    <a:bodyPr/>
                    <a:lstStyle/>
                    <a:p>
                      <a:pPr indent="0" lvl="0" marL="0" rtl="0" algn="l">
                        <a:spcBef>
                          <a:spcPts val="0"/>
                        </a:spcBef>
                        <a:spcAft>
                          <a:spcPts val="0"/>
                        </a:spcAft>
                        <a:buNone/>
                      </a:pPr>
                      <a:r>
                        <a:rPr lang="en" sz="1000"/>
                        <a:t>Wednesday</a:t>
                      </a:r>
                      <a:endParaRPr sz="1000"/>
                    </a:p>
                  </a:txBody>
                  <a:tcPr marT="91425" marB="91425" marR="91425" marL="91425"/>
                </a:tc>
                <a:tc>
                  <a:txBody>
                    <a:bodyPr/>
                    <a:lstStyle/>
                    <a:p>
                      <a:pPr indent="0" lvl="0" marL="0" rtl="0" algn="l">
                        <a:spcBef>
                          <a:spcPts val="0"/>
                        </a:spcBef>
                        <a:spcAft>
                          <a:spcPts val="0"/>
                        </a:spcAft>
                        <a:buNone/>
                      </a:pPr>
                      <a:r>
                        <a:rPr lang="en" sz="1000"/>
                        <a:t>June 10</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Make a Zine</a:t>
                      </a:r>
                      <a:endParaRPr sz="1000"/>
                    </a:p>
                  </a:txBody>
                  <a:tcPr marT="91425" marB="91425" marR="91425" marL="91425"/>
                </a:tc>
              </a:tr>
              <a:tr h="381000">
                <a:tc>
                  <a:txBody>
                    <a:bodyPr/>
                    <a:lstStyle/>
                    <a:p>
                      <a:pPr indent="0" lvl="0" marL="0" rtl="0" algn="l">
                        <a:spcBef>
                          <a:spcPts val="0"/>
                        </a:spcBef>
                        <a:spcAft>
                          <a:spcPts val="0"/>
                        </a:spcAft>
                        <a:buNone/>
                      </a:pPr>
                      <a:r>
                        <a:rPr lang="en" sz="1000"/>
                        <a:t>Thursday </a:t>
                      </a:r>
                      <a:endParaRPr sz="1000"/>
                    </a:p>
                  </a:txBody>
                  <a:tcPr marT="91425" marB="91425" marR="91425" marL="91425"/>
                </a:tc>
                <a:tc>
                  <a:txBody>
                    <a:bodyPr/>
                    <a:lstStyle/>
                    <a:p>
                      <a:pPr indent="0" lvl="0" marL="0" rtl="0" algn="l">
                        <a:spcBef>
                          <a:spcPts val="0"/>
                        </a:spcBef>
                        <a:spcAft>
                          <a:spcPts val="0"/>
                        </a:spcAft>
                        <a:buNone/>
                      </a:pPr>
                      <a:r>
                        <a:rPr lang="en" sz="1000"/>
                        <a:t>June 11</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Acrylic Wall Art</a:t>
                      </a:r>
                      <a:endParaRPr sz="1000"/>
                    </a:p>
                  </a:txBody>
                  <a:tcPr marT="91425" marB="91425" marR="91425" marL="91425"/>
                </a:tc>
              </a:tr>
              <a:tr h="381000">
                <a:tc>
                  <a:txBody>
                    <a:bodyPr/>
                    <a:lstStyle/>
                    <a:p>
                      <a:pPr indent="0" lvl="0" marL="0" rtl="0" algn="l">
                        <a:spcBef>
                          <a:spcPts val="0"/>
                        </a:spcBef>
                        <a:spcAft>
                          <a:spcPts val="0"/>
                        </a:spcAft>
                        <a:buNone/>
                      </a:pPr>
                      <a:r>
                        <a:rPr lang="en" sz="1000"/>
                        <a:t>Monday</a:t>
                      </a:r>
                      <a:endParaRPr sz="1000"/>
                    </a:p>
                  </a:txBody>
                  <a:tcPr marT="91425" marB="91425" marR="91425" marL="91425"/>
                </a:tc>
                <a:tc>
                  <a:txBody>
                    <a:bodyPr/>
                    <a:lstStyle/>
                    <a:p>
                      <a:pPr indent="0" lvl="0" marL="0" rtl="0" algn="l">
                        <a:spcBef>
                          <a:spcPts val="0"/>
                        </a:spcBef>
                        <a:spcAft>
                          <a:spcPts val="0"/>
                        </a:spcAft>
                        <a:buNone/>
                      </a:pPr>
                      <a:r>
                        <a:rPr lang="en" sz="1000"/>
                        <a:t>June 15 </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Wild Animation Workshop</a:t>
                      </a:r>
                      <a:endParaRPr sz="1000"/>
                    </a:p>
                  </a:txBody>
                  <a:tcPr marT="91425" marB="91425" marR="91425" marL="91425"/>
                </a:tc>
              </a:tr>
              <a:tr h="381000">
                <a:tc>
                  <a:txBody>
                    <a:bodyPr/>
                    <a:lstStyle/>
                    <a:p>
                      <a:pPr indent="0" lvl="0" marL="0" rtl="0" algn="l">
                        <a:spcBef>
                          <a:spcPts val="0"/>
                        </a:spcBef>
                        <a:spcAft>
                          <a:spcPts val="0"/>
                        </a:spcAft>
                        <a:buNone/>
                      </a:pPr>
                      <a:r>
                        <a:rPr lang="en" sz="1000"/>
                        <a:t>Tuesday</a:t>
                      </a:r>
                      <a:endParaRPr sz="1000"/>
                    </a:p>
                  </a:txBody>
                  <a:tcPr marT="91425" marB="91425" marR="91425" marL="91425"/>
                </a:tc>
                <a:tc>
                  <a:txBody>
                    <a:bodyPr/>
                    <a:lstStyle/>
                    <a:p>
                      <a:pPr indent="0" lvl="0" marL="0" rtl="0" algn="l">
                        <a:spcBef>
                          <a:spcPts val="0"/>
                        </a:spcBef>
                        <a:spcAft>
                          <a:spcPts val="0"/>
                        </a:spcAft>
                        <a:buNone/>
                      </a:pPr>
                      <a:r>
                        <a:rPr lang="en" sz="1000"/>
                        <a:t>June 16</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Watercolor Resist Dye</a:t>
                      </a:r>
                      <a:endParaRPr sz="1000"/>
                    </a:p>
                  </a:txBody>
                  <a:tcPr marT="91425" marB="91425" marR="91425" marL="91425"/>
                </a:tc>
              </a:tr>
              <a:tr h="381000">
                <a:tc>
                  <a:txBody>
                    <a:bodyPr/>
                    <a:lstStyle/>
                    <a:p>
                      <a:pPr indent="0" lvl="0" marL="0" rtl="0" algn="l">
                        <a:spcBef>
                          <a:spcPts val="0"/>
                        </a:spcBef>
                        <a:spcAft>
                          <a:spcPts val="0"/>
                        </a:spcAft>
                        <a:buNone/>
                      </a:pPr>
                      <a:r>
                        <a:rPr lang="en" sz="1000"/>
                        <a:t>Thursday</a:t>
                      </a:r>
                      <a:endParaRPr sz="1000"/>
                    </a:p>
                  </a:txBody>
                  <a:tcPr marT="91425" marB="91425" marR="91425" marL="91425"/>
                </a:tc>
                <a:tc>
                  <a:txBody>
                    <a:bodyPr/>
                    <a:lstStyle/>
                    <a:p>
                      <a:pPr indent="0" lvl="0" marL="0" rtl="0" algn="l">
                        <a:spcBef>
                          <a:spcPts val="0"/>
                        </a:spcBef>
                        <a:spcAft>
                          <a:spcPts val="0"/>
                        </a:spcAft>
                        <a:buNone/>
                      </a:pPr>
                      <a:r>
                        <a:rPr lang="en" sz="1000"/>
                        <a:t>June 18</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Arabic Calligraphy Workshop</a:t>
                      </a:r>
                      <a:endParaRPr sz="1000"/>
                    </a:p>
                  </a:txBody>
                  <a:tcPr marT="91425" marB="91425" marR="91425" marL="91425"/>
                </a:tc>
              </a:tr>
              <a:tr h="381000">
                <a:tc>
                  <a:txBody>
                    <a:bodyPr/>
                    <a:lstStyle/>
                    <a:p>
                      <a:pPr indent="0" lvl="0" marL="0" rtl="0" algn="l">
                        <a:spcBef>
                          <a:spcPts val="0"/>
                        </a:spcBef>
                        <a:spcAft>
                          <a:spcPts val="0"/>
                        </a:spcAft>
                        <a:buNone/>
                      </a:pPr>
                      <a:r>
                        <a:rPr lang="en" sz="1000"/>
                        <a:t>Monday</a:t>
                      </a:r>
                      <a:endParaRPr sz="1000"/>
                    </a:p>
                  </a:txBody>
                  <a:tcPr marT="91425" marB="91425" marR="91425" marL="91425"/>
                </a:tc>
                <a:tc>
                  <a:txBody>
                    <a:bodyPr/>
                    <a:lstStyle/>
                    <a:p>
                      <a:pPr indent="0" lvl="0" marL="0" rtl="0" algn="l">
                        <a:spcBef>
                          <a:spcPts val="0"/>
                        </a:spcBef>
                        <a:spcAft>
                          <a:spcPts val="0"/>
                        </a:spcAft>
                        <a:buNone/>
                      </a:pPr>
                      <a:r>
                        <a:rPr lang="en" sz="1000"/>
                        <a:t>June 22</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Chalkboard Wall Art</a:t>
                      </a:r>
                      <a:endParaRPr sz="1000"/>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Tuesday</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June 30</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The Whole Story with Adri Norris</a:t>
                      </a:r>
                      <a:endParaRPr sz="1000"/>
                    </a:p>
                  </a:txBody>
                  <a:tcPr marT="91425" marB="91425" marR="91425" marL="91425"/>
                </a:tc>
              </a:tr>
              <a:tr h="381000">
                <a:tc>
                  <a:txBody>
                    <a:bodyPr/>
                    <a:lstStyle/>
                    <a:p>
                      <a:pPr indent="0" lvl="0" marL="0" rtl="0" algn="l">
                        <a:spcBef>
                          <a:spcPts val="0"/>
                        </a:spcBef>
                        <a:spcAft>
                          <a:spcPts val="0"/>
                        </a:spcAft>
                        <a:buNone/>
                      </a:pPr>
                      <a:r>
                        <a:rPr lang="en" sz="1000"/>
                        <a:t>Tuesday</a:t>
                      </a:r>
                      <a:endParaRPr sz="1000"/>
                    </a:p>
                  </a:txBody>
                  <a:tcPr marT="91425" marB="91425" marR="91425" marL="91425"/>
                </a:tc>
                <a:tc>
                  <a:txBody>
                    <a:bodyPr/>
                    <a:lstStyle/>
                    <a:p>
                      <a:pPr indent="0" lvl="0" marL="0" rtl="0" algn="l">
                        <a:spcBef>
                          <a:spcPts val="0"/>
                        </a:spcBef>
                        <a:spcAft>
                          <a:spcPts val="0"/>
                        </a:spcAft>
                        <a:buNone/>
                      </a:pPr>
                      <a:r>
                        <a:rPr lang="en" sz="1000"/>
                        <a:t>July 14</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Turnip the Beet on What You Eat</a:t>
                      </a:r>
                      <a:endParaRPr sz="1000"/>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Registration and Tracking</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2" name="Google Shape;62;p14"/>
          <p:cNvPicPr preferRelativeResize="0"/>
          <p:nvPr/>
        </p:nvPicPr>
        <p:blipFill>
          <a:blip r:embed="rId3">
            <a:alphaModFix/>
          </a:blip>
          <a:stretch>
            <a:fillRect/>
          </a:stretch>
        </p:blipFill>
        <p:spPr>
          <a:xfrm>
            <a:off x="3099950" y="1152475"/>
            <a:ext cx="4139422" cy="399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Physical</a:t>
            </a:r>
            <a:endParaRPr/>
          </a:p>
          <a:p>
            <a:pPr indent="0" lvl="0" marL="0" rtl="0" algn="l">
              <a:spcBef>
                <a:spcPts val="1600"/>
              </a:spcBef>
              <a:spcAft>
                <a:spcPts val="0"/>
              </a:spcAft>
              <a:buNone/>
            </a:pPr>
            <a:r>
              <a:rPr lang="en"/>
              <a:t>	*In-person performances are scheduled for the first two weeks of August.</a:t>
            </a:r>
            <a:endParaRPr/>
          </a:p>
          <a:p>
            <a:pPr indent="0" lvl="0" marL="0" rtl="0" algn="l">
              <a:spcBef>
                <a:spcPts val="1600"/>
              </a:spcBef>
              <a:spcAft>
                <a:spcPts val="1600"/>
              </a:spcAft>
              <a:buNone/>
            </a:pPr>
            <a:r>
              <a:rPr lang="en"/>
              <a:t>	*These are, of course, dependant on conditions at the time. Attendance may be limited.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graphicFrame>
        <p:nvGraphicFramePr>
          <p:cNvPr id="175" name="Google Shape;175;p33"/>
          <p:cNvGraphicFramePr/>
          <p:nvPr/>
        </p:nvGraphicFramePr>
        <p:xfrm>
          <a:off x="460375" y="994425"/>
          <a:ext cx="3000000" cy="3000000"/>
        </p:xfrm>
        <a:graphic>
          <a:graphicData uri="http://schemas.openxmlformats.org/drawingml/2006/table">
            <a:tbl>
              <a:tblPr>
                <a:noFill/>
                <a:tableStyleId>{4A6086C7-49C2-4923-A7C1-22C336E01918}</a:tableStyleId>
              </a:tblPr>
              <a:tblGrid>
                <a:gridCol w="2031425"/>
                <a:gridCol w="831325"/>
                <a:gridCol w="1346475"/>
                <a:gridCol w="954250"/>
                <a:gridCol w="3318775"/>
              </a:tblGrid>
              <a:tr h="381000">
                <a:tc>
                  <a:txBody>
                    <a:bodyPr/>
                    <a:lstStyle/>
                    <a:p>
                      <a:pPr indent="0" lvl="0" marL="0" rtl="0" algn="l">
                        <a:spcBef>
                          <a:spcPts val="0"/>
                        </a:spcBef>
                        <a:spcAft>
                          <a:spcPts val="0"/>
                        </a:spcAft>
                        <a:buNone/>
                      </a:pPr>
                      <a:r>
                        <a:rPr lang="en" sz="1000"/>
                        <a:t>Tuesday</a:t>
                      </a:r>
                      <a:endParaRPr sz="1000"/>
                    </a:p>
                  </a:txBody>
                  <a:tcPr marT="91425" marB="91425" marR="91425" marL="91425"/>
                </a:tc>
                <a:tc>
                  <a:txBody>
                    <a:bodyPr/>
                    <a:lstStyle/>
                    <a:p>
                      <a:pPr indent="0" lvl="0" marL="0" rtl="0" algn="l">
                        <a:spcBef>
                          <a:spcPts val="0"/>
                        </a:spcBef>
                        <a:spcAft>
                          <a:spcPts val="0"/>
                        </a:spcAft>
                        <a:buNone/>
                      </a:pPr>
                      <a:r>
                        <a:rPr lang="en" sz="1000"/>
                        <a:t>August 4</a:t>
                      </a:r>
                      <a:endParaRPr sz="1000"/>
                    </a:p>
                  </a:txBody>
                  <a:tcPr marT="91425" marB="91425" marR="91425" marL="91425"/>
                </a:tc>
                <a:tc>
                  <a:txBody>
                    <a:bodyPr/>
                    <a:lstStyle/>
                    <a:p>
                      <a:pPr indent="0" lvl="0" marL="0" rtl="0" algn="l">
                        <a:spcBef>
                          <a:spcPts val="0"/>
                        </a:spcBef>
                        <a:spcAft>
                          <a:spcPts val="0"/>
                        </a:spcAft>
                        <a:buNone/>
                      </a:pPr>
                      <a:r>
                        <a:rPr lang="en" sz="1000"/>
                        <a:t>11 a.m., 2 p.m.</a:t>
                      </a:r>
                      <a:endParaRPr sz="1000"/>
                    </a:p>
                  </a:txBody>
                  <a:tcPr marT="91425" marB="91425" marR="91425" marL="91425"/>
                </a:tc>
                <a:tc>
                  <a:txBody>
                    <a:bodyPr/>
                    <a:lstStyle/>
                    <a:p>
                      <a:pPr indent="0" lvl="0" marL="0" rtl="0" algn="l">
                        <a:spcBef>
                          <a:spcPts val="0"/>
                        </a:spcBef>
                        <a:spcAft>
                          <a:spcPts val="0"/>
                        </a:spcAft>
                        <a:buNone/>
                      </a:pPr>
                      <a:r>
                        <a:rPr lang="en" sz="1000"/>
                        <a:t>BA, LU</a:t>
                      </a:r>
                      <a:endParaRPr sz="1000"/>
                    </a:p>
                  </a:txBody>
                  <a:tcPr marT="91425" marB="91425" marR="91425" marL="91425"/>
                </a:tc>
                <a:tc>
                  <a:txBody>
                    <a:bodyPr/>
                    <a:lstStyle/>
                    <a:p>
                      <a:pPr indent="0" lvl="0" marL="0" rtl="0" algn="l">
                        <a:spcBef>
                          <a:spcPts val="0"/>
                        </a:spcBef>
                        <a:spcAft>
                          <a:spcPts val="0"/>
                        </a:spcAft>
                        <a:buNone/>
                      </a:pPr>
                      <a:r>
                        <a:rPr lang="en" sz="1000"/>
                        <a:t>Sound Ideas from Around the World</a:t>
                      </a:r>
                      <a:endParaRPr sz="1000"/>
                    </a:p>
                  </a:txBody>
                  <a:tcPr marT="91425" marB="91425" marR="91425" marL="91425"/>
                </a:tc>
              </a:tr>
              <a:tr h="381000">
                <a:tc>
                  <a:txBody>
                    <a:bodyPr/>
                    <a:lstStyle/>
                    <a:p>
                      <a:pPr indent="0" lvl="0" marL="0" rtl="0" algn="l">
                        <a:spcBef>
                          <a:spcPts val="0"/>
                        </a:spcBef>
                        <a:spcAft>
                          <a:spcPts val="0"/>
                        </a:spcAft>
                        <a:buNone/>
                      </a:pPr>
                      <a:r>
                        <a:rPr lang="en" sz="1000"/>
                        <a:t>Wednesday</a:t>
                      </a:r>
                      <a:endParaRPr sz="1000"/>
                    </a:p>
                  </a:txBody>
                  <a:tcPr marT="91425" marB="91425" marR="91425" marL="91425"/>
                </a:tc>
                <a:tc>
                  <a:txBody>
                    <a:bodyPr/>
                    <a:lstStyle/>
                    <a:p>
                      <a:pPr indent="0" lvl="0" marL="0" rtl="0" algn="l">
                        <a:spcBef>
                          <a:spcPts val="0"/>
                        </a:spcBef>
                        <a:spcAft>
                          <a:spcPts val="0"/>
                        </a:spcAft>
                        <a:buNone/>
                      </a:pPr>
                      <a:r>
                        <a:rPr lang="en" sz="1000"/>
                        <a:t>August 5</a:t>
                      </a:r>
                      <a:endParaRPr sz="1000"/>
                    </a:p>
                  </a:txBody>
                  <a:tcPr marT="91425" marB="91425" marR="91425" marL="91425"/>
                </a:tc>
                <a:tc>
                  <a:txBody>
                    <a:bodyPr/>
                    <a:lstStyle/>
                    <a:p>
                      <a:pPr indent="0" lvl="0" marL="0" rtl="0" algn="l">
                        <a:spcBef>
                          <a:spcPts val="0"/>
                        </a:spcBef>
                        <a:spcAft>
                          <a:spcPts val="0"/>
                        </a:spcAft>
                        <a:buNone/>
                      </a:pPr>
                      <a:r>
                        <a:rPr lang="en" sz="1000"/>
                        <a:t>3 p.m.</a:t>
                      </a:r>
                      <a:endParaRPr sz="1000"/>
                    </a:p>
                  </a:txBody>
                  <a:tcPr marT="91425" marB="91425" marR="91425" marL="91425"/>
                </a:tc>
                <a:tc>
                  <a:txBody>
                    <a:bodyPr/>
                    <a:lstStyle/>
                    <a:p>
                      <a:pPr indent="0" lvl="0" marL="0" rtl="0" algn="l">
                        <a:spcBef>
                          <a:spcPts val="0"/>
                        </a:spcBef>
                        <a:spcAft>
                          <a:spcPts val="0"/>
                        </a:spcAft>
                        <a:buNone/>
                      </a:pPr>
                      <a:r>
                        <a:rPr lang="en" sz="1000"/>
                        <a:t>GI</a:t>
                      </a:r>
                      <a:endParaRPr sz="1000"/>
                    </a:p>
                  </a:txBody>
                  <a:tcPr marT="91425" marB="91425" marR="91425" marL="91425"/>
                </a:tc>
                <a:tc>
                  <a:txBody>
                    <a:bodyPr/>
                    <a:lstStyle/>
                    <a:p>
                      <a:pPr indent="0" lvl="0" marL="0" rtl="0" algn="l">
                        <a:spcBef>
                          <a:spcPts val="0"/>
                        </a:spcBef>
                        <a:spcAft>
                          <a:spcPts val="0"/>
                        </a:spcAft>
                        <a:buNone/>
                      </a:pPr>
                      <a:r>
                        <a:rPr lang="en" sz="1000"/>
                        <a:t>A Midsummer Night’s Dream</a:t>
                      </a:r>
                      <a:endParaRPr sz="1000"/>
                    </a:p>
                  </a:txBody>
                  <a:tcPr marT="91425" marB="91425" marR="91425" marL="91425"/>
                </a:tc>
              </a:tr>
              <a:tr h="381000">
                <a:tc>
                  <a:txBody>
                    <a:bodyPr/>
                    <a:lstStyle/>
                    <a:p>
                      <a:pPr indent="0" lvl="0" marL="0" rtl="0" algn="l">
                        <a:spcBef>
                          <a:spcPts val="0"/>
                        </a:spcBef>
                        <a:spcAft>
                          <a:spcPts val="0"/>
                        </a:spcAft>
                        <a:buNone/>
                      </a:pPr>
                      <a:r>
                        <a:rPr lang="en" sz="1000"/>
                        <a:t>Thursday</a:t>
                      </a:r>
                      <a:endParaRPr sz="1000"/>
                    </a:p>
                  </a:txBody>
                  <a:tcPr marT="91425" marB="91425" marR="91425" marL="91425"/>
                </a:tc>
                <a:tc>
                  <a:txBody>
                    <a:bodyPr/>
                    <a:lstStyle/>
                    <a:p>
                      <a:pPr indent="0" lvl="0" marL="0" rtl="0" algn="l">
                        <a:spcBef>
                          <a:spcPts val="0"/>
                        </a:spcBef>
                        <a:spcAft>
                          <a:spcPts val="0"/>
                        </a:spcAft>
                        <a:buNone/>
                      </a:pPr>
                      <a:r>
                        <a:rPr lang="en" sz="1000"/>
                        <a:t>August 6</a:t>
                      </a:r>
                      <a:endParaRPr sz="1000"/>
                    </a:p>
                  </a:txBody>
                  <a:tcPr marT="91425" marB="91425" marR="91425" marL="91425"/>
                </a:tc>
                <a:tc>
                  <a:txBody>
                    <a:bodyPr/>
                    <a:lstStyle/>
                    <a:p>
                      <a:pPr indent="0" lvl="0" marL="0" rtl="0" algn="l">
                        <a:spcBef>
                          <a:spcPts val="0"/>
                        </a:spcBef>
                        <a:spcAft>
                          <a:spcPts val="0"/>
                        </a:spcAft>
                        <a:buNone/>
                      </a:pPr>
                      <a:r>
                        <a:rPr lang="en" sz="1000"/>
                        <a:t>10 a.m.</a:t>
                      </a:r>
                      <a:endParaRPr sz="1000"/>
                    </a:p>
                  </a:txBody>
                  <a:tcPr marT="91425" marB="91425" marR="91425" marL="91425"/>
                </a:tc>
                <a:tc>
                  <a:txBody>
                    <a:bodyPr/>
                    <a:lstStyle/>
                    <a:p>
                      <a:pPr indent="0" lvl="0" marL="0" rtl="0" algn="l">
                        <a:spcBef>
                          <a:spcPts val="0"/>
                        </a:spcBef>
                        <a:spcAft>
                          <a:spcPts val="0"/>
                        </a:spcAft>
                        <a:buNone/>
                      </a:pPr>
                      <a:r>
                        <a:rPr lang="en" sz="1000"/>
                        <a:t>LA</a:t>
                      </a:r>
                      <a:endParaRPr sz="1000"/>
                    </a:p>
                  </a:txBody>
                  <a:tcPr marT="91425" marB="91425" marR="91425" marL="91425"/>
                </a:tc>
                <a:tc>
                  <a:txBody>
                    <a:bodyPr/>
                    <a:lstStyle/>
                    <a:p>
                      <a:pPr indent="0" lvl="0" marL="0" rtl="0" algn="l">
                        <a:spcBef>
                          <a:spcPts val="0"/>
                        </a:spcBef>
                        <a:spcAft>
                          <a:spcPts val="0"/>
                        </a:spcAft>
                        <a:buNone/>
                      </a:pPr>
                      <a:r>
                        <a:rPr lang="en" sz="1000"/>
                        <a:t>Mad Science: Myths and Marvels</a:t>
                      </a:r>
                      <a:endParaRPr sz="1000"/>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Thursday</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August 6</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GHV</a:t>
                      </a:r>
                      <a:endParaRPr sz="1000"/>
                    </a:p>
                  </a:txBody>
                  <a:tcPr marT="91425" marB="91425" marR="91425" marL="91425"/>
                </a:tc>
                <a:tc>
                  <a:txBody>
                    <a:bodyPr/>
                    <a:lstStyle/>
                    <a:p>
                      <a:pPr indent="0" lvl="0" marL="0" rtl="0" algn="l">
                        <a:spcBef>
                          <a:spcPts val="0"/>
                        </a:spcBef>
                        <a:spcAft>
                          <a:spcPts val="0"/>
                        </a:spcAft>
                        <a:buNone/>
                      </a:pPr>
                      <a:r>
                        <a:rPr lang="en" sz="1000"/>
                        <a:t>Fairy Tale Chemistry</a:t>
                      </a:r>
                      <a:endParaRPr sz="1000"/>
                    </a:p>
                  </a:txBody>
                  <a:tcPr marT="91425" marB="91425" marR="91425" marL="91425"/>
                </a:tc>
              </a:tr>
              <a:tr h="381000">
                <a:tc>
                  <a:txBody>
                    <a:bodyPr/>
                    <a:lstStyle/>
                    <a:p>
                      <a:pPr indent="0" lvl="0" marL="0" rtl="0" algn="l">
                        <a:spcBef>
                          <a:spcPts val="0"/>
                        </a:spcBef>
                        <a:spcAft>
                          <a:spcPts val="0"/>
                        </a:spcAft>
                        <a:buNone/>
                      </a:pPr>
                      <a:r>
                        <a:rPr lang="en" sz="1000"/>
                        <a:t>Friday</a:t>
                      </a:r>
                      <a:endParaRPr sz="1000"/>
                    </a:p>
                  </a:txBody>
                  <a:tcPr marT="91425" marB="91425" marR="91425" marL="91425"/>
                </a:tc>
                <a:tc>
                  <a:txBody>
                    <a:bodyPr/>
                    <a:lstStyle/>
                    <a:p>
                      <a:pPr indent="0" lvl="0" marL="0" rtl="0" algn="l">
                        <a:spcBef>
                          <a:spcPts val="0"/>
                        </a:spcBef>
                        <a:spcAft>
                          <a:spcPts val="0"/>
                        </a:spcAft>
                        <a:buNone/>
                      </a:pPr>
                      <a:r>
                        <a:rPr lang="en" sz="1000"/>
                        <a:t>August 7</a:t>
                      </a:r>
                      <a:endParaRPr sz="1000"/>
                    </a:p>
                  </a:txBody>
                  <a:tcPr marT="91425" marB="91425" marR="91425" marL="91425"/>
                </a:tc>
                <a:tc>
                  <a:txBody>
                    <a:bodyPr/>
                    <a:lstStyle/>
                    <a:p>
                      <a:pPr indent="0" lvl="0" marL="0" rtl="0" algn="l">
                        <a:spcBef>
                          <a:spcPts val="0"/>
                        </a:spcBef>
                        <a:spcAft>
                          <a:spcPts val="0"/>
                        </a:spcAft>
                        <a:buNone/>
                      </a:pPr>
                      <a:r>
                        <a:rPr lang="en" sz="1000"/>
                        <a:t>10 a.m.</a:t>
                      </a:r>
                      <a:endParaRPr sz="1000"/>
                    </a:p>
                  </a:txBody>
                  <a:tcPr marT="91425" marB="91425" marR="91425" marL="91425"/>
                </a:tc>
                <a:tc>
                  <a:txBody>
                    <a:bodyPr/>
                    <a:lstStyle/>
                    <a:p>
                      <a:pPr indent="0" lvl="0" marL="0" rtl="0" algn="l">
                        <a:spcBef>
                          <a:spcPts val="0"/>
                        </a:spcBef>
                        <a:spcAft>
                          <a:spcPts val="0"/>
                        </a:spcAft>
                        <a:buNone/>
                      </a:pPr>
                      <a:r>
                        <a:rPr lang="en" sz="1000"/>
                        <a:t>PW</a:t>
                      </a:r>
                      <a:endParaRPr sz="1000"/>
                    </a:p>
                  </a:txBody>
                  <a:tcPr marT="91425" marB="91425" marR="91425" marL="91425"/>
                </a:tc>
                <a:tc>
                  <a:txBody>
                    <a:bodyPr/>
                    <a:lstStyle/>
                    <a:p>
                      <a:pPr indent="0" lvl="0" marL="0" rtl="0" algn="l">
                        <a:spcBef>
                          <a:spcPts val="0"/>
                        </a:spcBef>
                        <a:spcAft>
                          <a:spcPts val="0"/>
                        </a:spcAft>
                        <a:buNone/>
                      </a:pPr>
                      <a:r>
                        <a:rPr lang="en" sz="1000"/>
                        <a:t>Satrangi: Seven Stories of Light</a:t>
                      </a:r>
                      <a:endParaRPr sz="1000"/>
                    </a:p>
                  </a:txBody>
                  <a:tcPr marT="91425" marB="91425" marR="91425" marL="91425"/>
                </a:tc>
              </a:tr>
              <a:tr h="381000">
                <a:tc>
                  <a:txBody>
                    <a:bodyPr/>
                    <a:lstStyle/>
                    <a:p>
                      <a:pPr indent="0" lvl="0" marL="0" rtl="0" algn="l">
                        <a:spcBef>
                          <a:spcPts val="0"/>
                        </a:spcBef>
                        <a:spcAft>
                          <a:spcPts val="0"/>
                        </a:spcAft>
                        <a:buNone/>
                      </a:pPr>
                      <a:r>
                        <a:rPr lang="en" sz="1000"/>
                        <a:t>Friday </a:t>
                      </a:r>
                      <a:endParaRPr sz="1000"/>
                    </a:p>
                  </a:txBody>
                  <a:tcPr marT="91425" marB="91425" marR="91425" marL="91425"/>
                </a:tc>
                <a:tc>
                  <a:txBody>
                    <a:bodyPr/>
                    <a:lstStyle/>
                    <a:p>
                      <a:pPr indent="0" lvl="0" marL="0" rtl="0" algn="l">
                        <a:spcBef>
                          <a:spcPts val="0"/>
                        </a:spcBef>
                        <a:spcAft>
                          <a:spcPts val="0"/>
                        </a:spcAft>
                        <a:buNone/>
                      </a:pPr>
                      <a:r>
                        <a:rPr lang="en" sz="1000"/>
                        <a:t>August 7</a:t>
                      </a:r>
                      <a:endParaRPr sz="1000"/>
                    </a:p>
                  </a:txBody>
                  <a:tcPr marT="91425" marB="91425" marR="91425" marL="91425"/>
                </a:tc>
                <a:tc>
                  <a:txBody>
                    <a:bodyPr/>
                    <a:lstStyle/>
                    <a:p>
                      <a:pPr indent="0" lvl="0" marL="0" rtl="0" algn="l">
                        <a:spcBef>
                          <a:spcPts val="0"/>
                        </a:spcBef>
                        <a:spcAft>
                          <a:spcPts val="0"/>
                        </a:spcAft>
                        <a:buNone/>
                      </a:pPr>
                      <a:r>
                        <a:rPr lang="en" sz="1000"/>
                        <a:t>2 p.m.</a:t>
                      </a:r>
                      <a:endParaRPr sz="1000"/>
                    </a:p>
                  </a:txBody>
                  <a:tcPr marT="91425" marB="91425" marR="91425" marL="91425"/>
                </a:tc>
                <a:tc>
                  <a:txBody>
                    <a:bodyPr/>
                    <a:lstStyle/>
                    <a:p>
                      <a:pPr indent="0" lvl="0" marL="0" rtl="0" algn="l">
                        <a:spcBef>
                          <a:spcPts val="0"/>
                        </a:spcBef>
                        <a:spcAft>
                          <a:spcPts val="0"/>
                        </a:spcAft>
                        <a:buNone/>
                      </a:pPr>
                      <a:r>
                        <a:rPr lang="en" sz="1000"/>
                        <a:t>RA</a:t>
                      </a:r>
                      <a:endParaRPr sz="1000"/>
                    </a:p>
                  </a:txBody>
                  <a:tcPr marT="91425" marB="91425" marR="91425" marL="91425"/>
                </a:tc>
                <a:tc>
                  <a:txBody>
                    <a:bodyPr/>
                    <a:lstStyle/>
                    <a:p>
                      <a:pPr indent="0" lvl="0" marL="0" rtl="0" algn="l">
                        <a:spcBef>
                          <a:spcPts val="0"/>
                        </a:spcBef>
                        <a:spcAft>
                          <a:spcPts val="0"/>
                        </a:spcAft>
                        <a:buNone/>
                      </a:pPr>
                      <a:r>
                        <a:rPr lang="en" sz="1000"/>
                        <a:t>Jazzy Festival Taiko</a:t>
                      </a:r>
                      <a:endParaRPr sz="1000"/>
                    </a:p>
                  </a:txBody>
                  <a:tcPr marT="91425" marB="91425" marR="91425" marL="91425"/>
                </a:tc>
              </a:tr>
              <a:tr h="381000">
                <a:tc>
                  <a:txBody>
                    <a:bodyPr/>
                    <a:lstStyle/>
                    <a:p>
                      <a:pPr indent="0" lvl="0" marL="0" rtl="0" algn="l">
                        <a:spcBef>
                          <a:spcPts val="0"/>
                        </a:spcBef>
                        <a:spcAft>
                          <a:spcPts val="0"/>
                        </a:spcAft>
                        <a:buNone/>
                      </a:pPr>
                      <a:r>
                        <a:rPr lang="en" sz="1000"/>
                        <a:t>Tuesday</a:t>
                      </a:r>
                      <a:endParaRPr sz="1000"/>
                    </a:p>
                  </a:txBody>
                  <a:tcPr marT="91425" marB="91425" marR="91425" marL="91425"/>
                </a:tc>
                <a:tc>
                  <a:txBody>
                    <a:bodyPr/>
                    <a:lstStyle/>
                    <a:p>
                      <a:pPr indent="0" lvl="0" marL="0" rtl="0" algn="l">
                        <a:spcBef>
                          <a:spcPts val="0"/>
                        </a:spcBef>
                        <a:spcAft>
                          <a:spcPts val="0"/>
                        </a:spcAft>
                        <a:buNone/>
                      </a:pPr>
                      <a:r>
                        <a:rPr lang="en" sz="1000"/>
                        <a:t>August 11</a:t>
                      </a:r>
                      <a:endParaRPr sz="1000"/>
                    </a:p>
                  </a:txBody>
                  <a:tcPr marT="91425" marB="91425" marR="91425" marL="91425"/>
                </a:tc>
                <a:tc>
                  <a:txBody>
                    <a:bodyPr/>
                    <a:lstStyle/>
                    <a:p>
                      <a:pPr indent="0" lvl="0" marL="0" rtl="0" algn="l">
                        <a:spcBef>
                          <a:spcPts val="0"/>
                        </a:spcBef>
                        <a:spcAft>
                          <a:spcPts val="0"/>
                        </a:spcAft>
                        <a:buNone/>
                      </a:pPr>
                      <a:r>
                        <a:rPr lang="en" sz="1000"/>
                        <a:t>11 a.m., 2 p.m.</a:t>
                      </a:r>
                      <a:endParaRPr sz="1000"/>
                    </a:p>
                  </a:txBody>
                  <a:tcPr marT="91425" marB="91425" marR="91425" marL="91425"/>
                </a:tc>
                <a:tc>
                  <a:txBody>
                    <a:bodyPr/>
                    <a:lstStyle/>
                    <a:p>
                      <a:pPr indent="0" lvl="0" marL="0" rtl="0" algn="l">
                        <a:spcBef>
                          <a:spcPts val="0"/>
                        </a:spcBef>
                        <a:spcAft>
                          <a:spcPts val="0"/>
                        </a:spcAft>
                        <a:buNone/>
                      </a:pPr>
                      <a:r>
                        <a:rPr lang="en" sz="1000"/>
                        <a:t>BA, LU</a:t>
                      </a:r>
                      <a:endParaRPr sz="1000"/>
                    </a:p>
                  </a:txBody>
                  <a:tcPr marT="91425" marB="91425" marR="91425" marL="91425"/>
                </a:tc>
                <a:tc>
                  <a:txBody>
                    <a:bodyPr/>
                    <a:lstStyle/>
                    <a:p>
                      <a:pPr indent="0" lvl="0" marL="0" rtl="0" algn="l">
                        <a:spcBef>
                          <a:spcPts val="0"/>
                        </a:spcBef>
                        <a:spcAft>
                          <a:spcPts val="0"/>
                        </a:spcAft>
                        <a:buNone/>
                      </a:pPr>
                      <a:r>
                        <a:rPr lang="en" sz="1000"/>
                        <a:t>Frozen and Fiery Fairy Tales</a:t>
                      </a:r>
                      <a:endParaRPr sz="1000"/>
                    </a:p>
                  </a:txBody>
                  <a:tcPr marT="91425" marB="91425" marR="91425" marL="91425"/>
                </a:tc>
              </a:tr>
              <a:tr h="381000">
                <a:tc>
                  <a:txBody>
                    <a:bodyPr/>
                    <a:lstStyle/>
                    <a:p>
                      <a:pPr indent="0" lvl="0" marL="0" rtl="0" algn="l">
                        <a:spcBef>
                          <a:spcPts val="0"/>
                        </a:spcBef>
                        <a:spcAft>
                          <a:spcPts val="0"/>
                        </a:spcAft>
                        <a:buNone/>
                      </a:pPr>
                      <a:r>
                        <a:rPr lang="en" sz="1000"/>
                        <a:t>Wednesday-Friday</a:t>
                      </a:r>
                      <a:endParaRPr sz="1000"/>
                    </a:p>
                  </a:txBody>
                  <a:tcPr marT="91425" marB="91425" marR="91425" marL="91425"/>
                </a:tc>
                <a:tc>
                  <a:txBody>
                    <a:bodyPr/>
                    <a:lstStyle/>
                    <a:p>
                      <a:pPr indent="0" lvl="0" marL="0" rtl="0" algn="l">
                        <a:spcBef>
                          <a:spcPts val="0"/>
                        </a:spcBef>
                        <a:spcAft>
                          <a:spcPts val="0"/>
                        </a:spcAft>
                        <a:buNone/>
                      </a:pPr>
                      <a:r>
                        <a:rPr lang="en" sz="1000"/>
                        <a:t>August 12-14</a:t>
                      </a:r>
                      <a:endParaRPr sz="1000"/>
                    </a:p>
                  </a:txBody>
                  <a:tcPr marT="91425" marB="91425" marR="91425" marL="91425"/>
                </a:tc>
                <a:tc>
                  <a:txBody>
                    <a:bodyPr/>
                    <a:lstStyle/>
                    <a:p>
                      <a:pPr indent="0" lvl="0" marL="0" rtl="0" algn="l">
                        <a:spcBef>
                          <a:spcPts val="0"/>
                        </a:spcBef>
                        <a:spcAft>
                          <a:spcPts val="0"/>
                        </a:spcAft>
                        <a:buNone/>
                      </a:pPr>
                      <a:r>
                        <a:rPr lang="en" sz="1000"/>
                        <a:t>3 p.m., 10 a.m, 2 p.m.</a:t>
                      </a:r>
                      <a:endParaRPr sz="1000"/>
                    </a:p>
                  </a:txBody>
                  <a:tcPr marT="91425" marB="91425" marR="91425" marL="91425"/>
                </a:tc>
                <a:tc>
                  <a:txBody>
                    <a:bodyPr/>
                    <a:lstStyle/>
                    <a:p>
                      <a:pPr indent="0" lvl="0" marL="0" rtl="0" algn="l">
                        <a:spcBef>
                          <a:spcPts val="0"/>
                        </a:spcBef>
                        <a:spcAft>
                          <a:spcPts val="0"/>
                        </a:spcAft>
                        <a:buNone/>
                      </a:pPr>
                      <a:r>
                        <a:rPr lang="en" sz="1000"/>
                        <a:t>GI, LA, GHV, RA</a:t>
                      </a:r>
                      <a:endParaRPr sz="1000"/>
                    </a:p>
                  </a:txBody>
                  <a:tcPr marT="91425" marB="91425" marR="91425" marL="91425"/>
                </a:tc>
                <a:tc>
                  <a:txBody>
                    <a:bodyPr/>
                    <a:lstStyle/>
                    <a:p>
                      <a:pPr indent="0" lvl="0" marL="0" rtl="0" algn="l">
                        <a:spcBef>
                          <a:spcPts val="0"/>
                        </a:spcBef>
                        <a:spcAft>
                          <a:spcPts val="0"/>
                        </a:spcAft>
                        <a:buNone/>
                      </a:pPr>
                      <a:r>
                        <a:rPr lang="en" sz="1000"/>
                        <a:t>The Comedy Juggling Professor</a:t>
                      </a:r>
                      <a:endParaRPr sz="1000"/>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Summer Kits2Go - Youth and Tween/Teen</a:t>
            </a:r>
            <a:endParaRPr/>
          </a:p>
          <a:p>
            <a:pPr indent="-298450" lvl="0" marL="457200" rtl="0" algn="l">
              <a:spcBef>
                <a:spcPts val="1600"/>
              </a:spcBef>
              <a:spcAft>
                <a:spcPts val="0"/>
              </a:spcAft>
              <a:buClr>
                <a:schemeClr val="dk1"/>
              </a:buClr>
              <a:buSzPts val="1100"/>
              <a:buAutoNum type="arabicPeriod"/>
            </a:pPr>
            <a:r>
              <a:rPr lang="en" sz="1100">
                <a:solidFill>
                  <a:schemeClr val="dk1"/>
                </a:solidFill>
              </a:rPr>
              <a:t>Accompanying a Curbside Hold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When someone places a hold for youth materials (picture books, chapter books, or teen books) and you arrange curbside pickup, ask if they would like program kits, for youth or tween/teen, and how many.</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Pack kits with hold and deliver to patron at curbside.</a:t>
            </a:r>
            <a:endParaRPr sz="1100">
              <a:solidFill>
                <a:schemeClr val="dk1"/>
              </a:solidFill>
            </a:endParaRPr>
          </a:p>
          <a:p>
            <a:pPr indent="0" lvl="0" marL="9144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Kit Request without Accompanying Hold</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Rawlings:</a:t>
            </a:r>
            <a:endParaRPr sz="1100">
              <a:solidFill>
                <a:schemeClr val="dk1"/>
              </a:solidFill>
            </a:endParaRPr>
          </a:p>
          <a:p>
            <a:pPr indent="-298450" lvl="2" marL="1371600" rtl="0" algn="l">
              <a:spcBef>
                <a:spcPts val="0"/>
              </a:spcBef>
              <a:spcAft>
                <a:spcPts val="0"/>
              </a:spcAft>
              <a:buClr>
                <a:schemeClr val="dk1"/>
              </a:buClr>
              <a:buSzPts val="1100"/>
              <a:buAutoNum type="romanLcPeriod"/>
            </a:pPr>
            <a:r>
              <a:rPr lang="en" sz="1100">
                <a:solidFill>
                  <a:schemeClr val="dk1"/>
                </a:solidFill>
              </a:rPr>
              <a:t>Route calls to YS. </a:t>
            </a:r>
            <a:endParaRPr sz="1100">
              <a:solidFill>
                <a:schemeClr val="dk1"/>
              </a:solidFill>
            </a:endParaRPr>
          </a:p>
          <a:p>
            <a:pPr indent="-298450" lvl="2" marL="1371600" rtl="0" algn="l">
              <a:spcBef>
                <a:spcPts val="0"/>
              </a:spcBef>
              <a:spcAft>
                <a:spcPts val="0"/>
              </a:spcAft>
              <a:buClr>
                <a:schemeClr val="dk1"/>
              </a:buClr>
              <a:buSzPts val="1100"/>
              <a:buAutoNum type="romanLcPeriod"/>
            </a:pPr>
            <a:r>
              <a:rPr lang="en" sz="1100">
                <a:solidFill>
                  <a:schemeClr val="dk1"/>
                </a:solidFill>
              </a:rPr>
              <a:t>YS staff ask what age of kits and how many.</a:t>
            </a:r>
            <a:endParaRPr sz="1100">
              <a:solidFill>
                <a:schemeClr val="dk1"/>
              </a:solidFill>
            </a:endParaRPr>
          </a:p>
          <a:p>
            <a:pPr indent="-298450" lvl="2" marL="1371600" rtl="0" algn="l">
              <a:spcBef>
                <a:spcPts val="0"/>
              </a:spcBef>
              <a:spcAft>
                <a:spcPts val="0"/>
              </a:spcAft>
              <a:buClr>
                <a:schemeClr val="dk1"/>
              </a:buClr>
              <a:buSzPts val="1100"/>
              <a:buAutoNum type="romanLcPeriod"/>
            </a:pPr>
            <a:r>
              <a:rPr lang="en" sz="1100">
                <a:solidFill>
                  <a:schemeClr val="dk1"/>
                </a:solidFill>
              </a:rPr>
              <a:t>YS staff arrange pickup separately from curbside holds pickup - there will be a designated kit pickup space in the parking lot, separate from holds pickup spaces.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branches:</a:t>
            </a:r>
            <a:endParaRPr sz="1100">
              <a:solidFill>
                <a:schemeClr val="dk1"/>
              </a:solidFill>
            </a:endParaRPr>
          </a:p>
          <a:p>
            <a:pPr indent="-298450" lvl="2" marL="1371600" rtl="0" algn="l">
              <a:spcBef>
                <a:spcPts val="0"/>
              </a:spcBef>
              <a:spcAft>
                <a:spcPts val="0"/>
              </a:spcAft>
              <a:buClr>
                <a:schemeClr val="dk1"/>
              </a:buClr>
              <a:buSzPts val="1100"/>
              <a:buAutoNum type="romanLcPeriod"/>
            </a:pPr>
            <a:r>
              <a:rPr lang="en" sz="1100">
                <a:solidFill>
                  <a:schemeClr val="dk1"/>
                </a:solidFill>
              </a:rPr>
              <a:t>Depending on your hold volume, you may find it easiest to follow the Rawlings process, or to handle holds pickup and kit pickup using the same calendar, parking spaces, and staff.</a:t>
            </a:r>
            <a:endParaRPr sz="1100">
              <a:solidFill>
                <a:schemeClr val="dk1"/>
              </a:solidFill>
            </a:endParaRPr>
          </a:p>
          <a:p>
            <a:pPr indent="0" lvl="0" marL="137160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t>Summer Kits2Go - Youth and Tween/Teen</a:t>
            </a:r>
            <a:endParaRPr/>
          </a:p>
          <a:p>
            <a:pPr indent="0" lvl="0" marL="457200" rtl="0" algn="l">
              <a:spcBef>
                <a:spcPts val="1600"/>
              </a:spcBef>
              <a:spcAft>
                <a:spcPts val="0"/>
              </a:spcAft>
              <a:buNone/>
            </a:pPr>
            <a:r>
              <a:rPr lang="en" sz="1100">
                <a:solidFill>
                  <a:schemeClr val="dk1"/>
                </a:solidFill>
              </a:rPr>
              <a:t>Kits in Person - Phase 3 Forward</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If a young person enters the library, ask directly if they would like a kit.</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Have sign at desk advertising we have kits on request.</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Keep a small box of kits on the desk for spontaneous pickup - ask patrons to take one per child/tween/teen they are picking up for. Monitor for potential abuse and enforce reasonable limits as needed.</a:t>
            </a:r>
            <a:endParaRPr sz="1100">
              <a:solidFill>
                <a:schemeClr val="dk1"/>
              </a:solidFill>
            </a:endParaRPr>
          </a:p>
          <a:p>
            <a:pPr indent="0" lvl="0" marL="91440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	SPECIAL NOTE: Phase 3 @ Rawlings</a:t>
            </a:r>
            <a:endParaRPr sz="1100">
              <a:solidFill>
                <a:schemeClr val="dk1"/>
              </a:solidFill>
            </a:endParaRPr>
          </a:p>
          <a:p>
            <a:pPr indent="0" lvl="0" marL="0" rtl="0" algn="l">
              <a:spcBef>
                <a:spcPts val="0"/>
              </a:spcBef>
              <a:spcAft>
                <a:spcPts val="0"/>
              </a:spcAft>
              <a:buNone/>
            </a:pPr>
            <a:r>
              <a:rPr lang="en" sz="1100">
                <a:solidFill>
                  <a:schemeClr val="dk1"/>
                </a:solidFill>
              </a:rPr>
              <a:t>	Until YS is open, kits will be given out at the Circ desk. When YS re-opens, Circ will ONLY handle kits for inclusion with curbside holds.</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*All kits should also include a snack. YS will purchase snacks and send them to you.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a:t>
            </a:r>
            <a:r>
              <a:rPr b="1" lang="en" sz="1100">
                <a:solidFill>
                  <a:schemeClr val="dk1"/>
                </a:solidFill>
              </a:rPr>
              <a:t>Note</a:t>
            </a:r>
            <a:r>
              <a:rPr lang="en" sz="1100">
                <a:solidFill>
                  <a:schemeClr val="dk1"/>
                </a:solidFill>
              </a:rPr>
              <a:t>: For summer - please give out standard program kits provided by YS without adding your own materials. You know I love your creativity, but this will support a consistent patron experience and take some tasks off your plate in a summer where we’re managing a lot of changes already.</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Youth Kits</a:t>
            </a:r>
            <a:endParaRPr/>
          </a:p>
        </p:txBody>
      </p:sp>
      <p:sp>
        <p:nvSpPr>
          <p:cNvPr id="193" name="Google Shape;19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June 8 - Stick Kit Craft Kite </a:t>
            </a:r>
            <a:endParaRPr sz="1600"/>
          </a:p>
          <a:p>
            <a:pPr indent="0" lvl="0" marL="0" rtl="0" algn="l">
              <a:lnSpc>
                <a:spcPct val="100000"/>
              </a:lnSpc>
              <a:spcBef>
                <a:spcPts val="0"/>
              </a:spcBef>
              <a:spcAft>
                <a:spcPts val="0"/>
              </a:spcAft>
              <a:buNone/>
            </a:pPr>
            <a:r>
              <a:rPr lang="en" sz="1600"/>
              <a:t>June 15 - Mini Dinosaurs</a:t>
            </a:r>
            <a:endParaRPr sz="1600"/>
          </a:p>
          <a:p>
            <a:pPr indent="0" lvl="0" marL="0" rtl="0" algn="l">
              <a:lnSpc>
                <a:spcPct val="100000"/>
              </a:lnSpc>
              <a:spcBef>
                <a:spcPts val="0"/>
              </a:spcBef>
              <a:spcAft>
                <a:spcPts val="0"/>
              </a:spcAft>
              <a:buNone/>
            </a:pPr>
            <a:r>
              <a:rPr lang="en" sz="1600"/>
              <a:t>June 22 - Animal Scratch Art Masks</a:t>
            </a:r>
            <a:endParaRPr sz="1600"/>
          </a:p>
          <a:p>
            <a:pPr indent="0" lvl="0" marL="0" rtl="0" algn="l">
              <a:lnSpc>
                <a:spcPct val="100000"/>
              </a:lnSpc>
              <a:spcBef>
                <a:spcPts val="0"/>
              </a:spcBef>
              <a:spcAft>
                <a:spcPts val="0"/>
              </a:spcAft>
              <a:buNone/>
            </a:pPr>
            <a:r>
              <a:rPr lang="en" sz="1600"/>
              <a:t>June 29 - DIY Pinwheels</a:t>
            </a:r>
            <a:endParaRPr sz="1600"/>
          </a:p>
          <a:p>
            <a:pPr indent="0" lvl="0" marL="0" rtl="0" algn="l">
              <a:lnSpc>
                <a:spcPct val="100000"/>
              </a:lnSpc>
              <a:spcBef>
                <a:spcPts val="0"/>
              </a:spcBef>
              <a:spcAft>
                <a:spcPts val="0"/>
              </a:spcAft>
              <a:buNone/>
            </a:pPr>
            <a:r>
              <a:rPr lang="en" sz="1600"/>
              <a:t>July 6 - Magical Wands</a:t>
            </a:r>
            <a:endParaRPr sz="1600"/>
          </a:p>
          <a:p>
            <a:pPr indent="0" lvl="0" marL="0" rtl="0" algn="l">
              <a:lnSpc>
                <a:spcPct val="100000"/>
              </a:lnSpc>
              <a:spcBef>
                <a:spcPts val="0"/>
              </a:spcBef>
              <a:spcAft>
                <a:spcPts val="0"/>
              </a:spcAft>
              <a:buNone/>
            </a:pPr>
            <a:r>
              <a:rPr lang="en" sz="1600"/>
              <a:t>July 13 - Fairy Bells</a:t>
            </a:r>
            <a:endParaRPr sz="1600"/>
          </a:p>
          <a:p>
            <a:pPr indent="0" lvl="0" marL="0" rtl="0" algn="l">
              <a:lnSpc>
                <a:spcPct val="100000"/>
              </a:lnSpc>
              <a:spcBef>
                <a:spcPts val="0"/>
              </a:spcBef>
              <a:spcAft>
                <a:spcPts val="0"/>
              </a:spcAft>
              <a:buNone/>
            </a:pPr>
            <a:r>
              <a:rPr lang="en" sz="1600"/>
              <a:t>July 20 - Clothespin Creatures</a:t>
            </a:r>
            <a:endParaRPr sz="1600"/>
          </a:p>
          <a:p>
            <a:pPr indent="0" lvl="0" marL="0" rtl="0" algn="l">
              <a:lnSpc>
                <a:spcPct val="100000"/>
              </a:lnSpc>
              <a:spcBef>
                <a:spcPts val="0"/>
              </a:spcBef>
              <a:spcAft>
                <a:spcPts val="0"/>
              </a:spcAft>
              <a:buNone/>
            </a:pPr>
            <a:r>
              <a:rPr lang="en" sz="1600"/>
              <a:t>July 27 - Clay Mythical Creatures</a:t>
            </a:r>
            <a:endParaRPr sz="1600"/>
          </a:p>
          <a:p>
            <a:pPr indent="0" lvl="0" marL="0" rtl="0" algn="l">
              <a:lnSpc>
                <a:spcPct val="100000"/>
              </a:lnSpc>
              <a:spcBef>
                <a:spcPts val="0"/>
              </a:spcBef>
              <a:spcAft>
                <a:spcPts val="0"/>
              </a:spcAft>
              <a:buNone/>
            </a:pPr>
            <a:r>
              <a:rPr lang="en" sz="1600"/>
              <a:t>August 3 - Jack and the Beanstalk</a:t>
            </a:r>
            <a:endParaRPr sz="1600"/>
          </a:p>
          <a:p>
            <a:pPr indent="0" lvl="0" marL="0" rtl="0" algn="l">
              <a:lnSpc>
                <a:spcPct val="100000"/>
              </a:lnSpc>
              <a:spcBef>
                <a:spcPts val="0"/>
              </a:spcBef>
              <a:spcAft>
                <a:spcPts val="0"/>
              </a:spcAft>
              <a:buNone/>
            </a:pPr>
            <a:r>
              <a:rPr lang="en" sz="1600"/>
              <a:t>August 10 - Shrinky Dinks </a:t>
            </a:r>
            <a:endParaRPr sz="9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Tween/Teen Kits</a:t>
            </a:r>
            <a:endParaRPr/>
          </a:p>
        </p:txBody>
      </p:sp>
      <p:sp>
        <p:nvSpPr>
          <p:cNvPr id="199" name="Google Shape;19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600"/>
              <a:t>June 8 - Popsicle Stick Catapults (Video June 9) </a:t>
            </a:r>
            <a:endParaRPr sz="1600"/>
          </a:p>
          <a:p>
            <a:pPr indent="0" lvl="0" marL="0" rtl="0" algn="l">
              <a:lnSpc>
                <a:spcPct val="100000"/>
              </a:lnSpc>
              <a:spcBef>
                <a:spcPts val="0"/>
              </a:spcBef>
              <a:spcAft>
                <a:spcPts val="0"/>
              </a:spcAft>
              <a:buClr>
                <a:schemeClr val="dk1"/>
              </a:buClr>
              <a:buSzPts val="1100"/>
              <a:buFont typeface="Arial"/>
              <a:buNone/>
            </a:pPr>
            <a:r>
              <a:rPr lang="en" sz="1600"/>
              <a:t>June 15 - Manga Drawing</a:t>
            </a:r>
            <a:endParaRPr sz="1600"/>
          </a:p>
          <a:p>
            <a:pPr indent="0" lvl="0" marL="0" rtl="0" algn="l">
              <a:lnSpc>
                <a:spcPct val="100000"/>
              </a:lnSpc>
              <a:spcBef>
                <a:spcPts val="0"/>
              </a:spcBef>
              <a:spcAft>
                <a:spcPts val="0"/>
              </a:spcAft>
              <a:buClr>
                <a:schemeClr val="dk1"/>
              </a:buClr>
              <a:buSzPts val="1100"/>
              <a:buFont typeface="Arial"/>
              <a:buNone/>
            </a:pPr>
            <a:r>
              <a:rPr lang="en" sz="1600"/>
              <a:t>June 22 - Paracord Keychains and Shrinky Dinks (Video June 23)</a:t>
            </a:r>
            <a:endParaRPr sz="1600"/>
          </a:p>
          <a:p>
            <a:pPr indent="0" lvl="0" marL="0" rtl="0" algn="l">
              <a:lnSpc>
                <a:spcPct val="100000"/>
              </a:lnSpc>
              <a:spcBef>
                <a:spcPts val="0"/>
              </a:spcBef>
              <a:spcAft>
                <a:spcPts val="0"/>
              </a:spcAft>
              <a:buClr>
                <a:schemeClr val="dk1"/>
              </a:buClr>
              <a:buSzPts val="1100"/>
              <a:buFont typeface="Arial"/>
              <a:buNone/>
            </a:pPr>
            <a:r>
              <a:rPr lang="en" sz="1600"/>
              <a:t>June 29 - DIY Spa (Video July 2)</a:t>
            </a:r>
            <a:endParaRPr sz="1600"/>
          </a:p>
          <a:p>
            <a:pPr indent="0" lvl="0" marL="0" rtl="0" algn="l">
              <a:lnSpc>
                <a:spcPct val="100000"/>
              </a:lnSpc>
              <a:spcBef>
                <a:spcPts val="0"/>
              </a:spcBef>
              <a:spcAft>
                <a:spcPts val="0"/>
              </a:spcAft>
              <a:buClr>
                <a:schemeClr val="dk1"/>
              </a:buClr>
              <a:buSzPts val="1100"/>
              <a:buFont typeface="Arial"/>
              <a:buNone/>
            </a:pPr>
            <a:r>
              <a:rPr lang="en" sz="1600"/>
              <a:t>July 6 - Papercrafts/Origami (Video July 7)</a:t>
            </a:r>
            <a:endParaRPr sz="1600"/>
          </a:p>
          <a:p>
            <a:pPr indent="0" lvl="0" marL="0" rtl="0" algn="l">
              <a:lnSpc>
                <a:spcPct val="100000"/>
              </a:lnSpc>
              <a:spcBef>
                <a:spcPts val="0"/>
              </a:spcBef>
              <a:spcAft>
                <a:spcPts val="0"/>
              </a:spcAft>
              <a:buClr>
                <a:schemeClr val="dk1"/>
              </a:buClr>
              <a:buSzPts val="1100"/>
              <a:buFont typeface="Arial"/>
              <a:buNone/>
            </a:pPr>
            <a:r>
              <a:rPr lang="en" sz="1600"/>
              <a:t>July 13 - Milk Carton Bird Feeder </a:t>
            </a:r>
            <a:endParaRPr sz="1600"/>
          </a:p>
          <a:p>
            <a:pPr indent="0" lvl="0" marL="0" rtl="0" algn="l">
              <a:lnSpc>
                <a:spcPct val="100000"/>
              </a:lnSpc>
              <a:spcBef>
                <a:spcPts val="0"/>
              </a:spcBef>
              <a:spcAft>
                <a:spcPts val="0"/>
              </a:spcAft>
              <a:buClr>
                <a:schemeClr val="dk1"/>
              </a:buClr>
              <a:buSzPts val="1100"/>
              <a:buFont typeface="Arial"/>
              <a:buNone/>
            </a:pPr>
            <a:r>
              <a:rPr lang="en" sz="1600"/>
              <a:t>July 20 - Powerballs (Video July 21)</a:t>
            </a:r>
            <a:endParaRPr sz="1600"/>
          </a:p>
          <a:p>
            <a:pPr indent="0" lvl="0" marL="0" rtl="0" algn="l">
              <a:lnSpc>
                <a:spcPct val="100000"/>
              </a:lnSpc>
              <a:spcBef>
                <a:spcPts val="0"/>
              </a:spcBef>
              <a:spcAft>
                <a:spcPts val="0"/>
              </a:spcAft>
              <a:buClr>
                <a:schemeClr val="dk1"/>
              </a:buClr>
              <a:buSzPts val="1100"/>
              <a:buFont typeface="Arial"/>
              <a:buNone/>
            </a:pPr>
            <a:r>
              <a:rPr lang="en" sz="1600"/>
              <a:t>July 27 - Henna (Video July 28)</a:t>
            </a:r>
            <a:endParaRPr sz="1600"/>
          </a:p>
          <a:p>
            <a:pPr indent="0" lvl="0" marL="0" rtl="0" algn="l">
              <a:lnSpc>
                <a:spcPct val="100000"/>
              </a:lnSpc>
              <a:spcBef>
                <a:spcPts val="0"/>
              </a:spcBef>
              <a:spcAft>
                <a:spcPts val="0"/>
              </a:spcAft>
              <a:buClr>
                <a:schemeClr val="dk1"/>
              </a:buClr>
              <a:buSzPts val="1100"/>
              <a:buFont typeface="Arial"/>
              <a:buNone/>
            </a:pPr>
            <a:r>
              <a:rPr lang="en" sz="1600"/>
              <a:t>August 3 - Paper Circuits </a:t>
            </a:r>
            <a:endParaRPr sz="1600"/>
          </a:p>
          <a:p>
            <a:pPr indent="0" lvl="0" marL="0" rtl="0" algn="l">
              <a:lnSpc>
                <a:spcPct val="100000"/>
              </a:lnSpc>
              <a:spcBef>
                <a:spcPts val="0"/>
              </a:spcBef>
              <a:spcAft>
                <a:spcPts val="0"/>
              </a:spcAft>
              <a:buClr>
                <a:schemeClr val="dk1"/>
              </a:buClr>
              <a:buSzPts val="1100"/>
              <a:buFont typeface="Arial"/>
              <a:buNone/>
            </a:pPr>
            <a:r>
              <a:rPr lang="en" sz="1600"/>
              <a:t>August 10 - Friendship Bracelets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Books in the Park</a:t>
            </a:r>
            <a:endParaRPr/>
          </a:p>
        </p:txBody>
      </p:sp>
      <p:sp>
        <p:nvSpPr>
          <p:cNvPr id="205" name="Google Shape;20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38"/>
          <p:cNvPicPr preferRelativeResize="0"/>
          <p:nvPr/>
        </p:nvPicPr>
        <p:blipFill>
          <a:blip r:embed="rId3">
            <a:alphaModFix/>
          </a:blip>
          <a:stretch>
            <a:fillRect/>
          </a:stretch>
        </p:blipFill>
        <p:spPr>
          <a:xfrm>
            <a:off x="3737352" y="501925"/>
            <a:ext cx="3907200" cy="44491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Monday-Friday, 10-12</a:t>
            </a:r>
            <a:endParaRPr/>
          </a:p>
          <a:p>
            <a:pPr indent="0" lvl="0" marL="0" rtl="0" algn="l">
              <a:spcBef>
                <a:spcPts val="1600"/>
              </a:spcBef>
              <a:spcAft>
                <a:spcPts val="0"/>
              </a:spcAft>
              <a:buNone/>
            </a:pPr>
            <a:r>
              <a:rPr lang="en"/>
              <a:t>Monday-Wednesday at Bessemer </a:t>
            </a:r>
            <a:endParaRPr/>
          </a:p>
          <a:p>
            <a:pPr indent="0" lvl="0" marL="0" rtl="0" algn="l">
              <a:spcBef>
                <a:spcPts val="1600"/>
              </a:spcBef>
              <a:spcAft>
                <a:spcPts val="0"/>
              </a:spcAft>
              <a:buNone/>
            </a:pPr>
            <a:r>
              <a:rPr lang="en"/>
              <a:t>	Parking lot next to the pool</a:t>
            </a:r>
            <a:endParaRPr/>
          </a:p>
          <a:p>
            <a:pPr indent="0" lvl="0" marL="0" rtl="0" algn="l">
              <a:spcBef>
                <a:spcPts val="1600"/>
              </a:spcBef>
              <a:spcAft>
                <a:spcPts val="0"/>
              </a:spcAft>
              <a:buNone/>
            </a:pPr>
            <a:r>
              <a:rPr lang="en"/>
              <a:t>Thursday-Friday at Fairmount</a:t>
            </a:r>
            <a:endParaRPr/>
          </a:p>
          <a:p>
            <a:pPr indent="0" lvl="0" marL="0" rtl="0" algn="l">
              <a:spcBef>
                <a:spcPts val="1600"/>
              </a:spcBef>
              <a:spcAft>
                <a:spcPts val="1600"/>
              </a:spcAft>
              <a:buNone/>
            </a:pPr>
            <a:r>
              <a:rPr lang="en"/>
              <a:t>	Morton drop-off lane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Drive-through/Walk-through Station</a:t>
            </a:r>
            <a:endParaRPr/>
          </a:p>
          <a:p>
            <a:pPr indent="0" lvl="0" marL="0" rtl="0" algn="l">
              <a:spcBef>
                <a:spcPts val="1600"/>
              </a:spcBef>
              <a:spcAft>
                <a:spcPts val="0"/>
              </a:spcAft>
              <a:buNone/>
            </a:pPr>
            <a:r>
              <a:rPr lang="en"/>
              <a:t>Patrons can get bags of picture books, chapter books, teen books, and adult books.</a:t>
            </a:r>
            <a:endParaRPr/>
          </a:p>
          <a:p>
            <a:pPr indent="0" lvl="0" marL="0" rtl="0" algn="l">
              <a:lnSpc>
                <a:spcPct val="100000"/>
              </a:lnSpc>
              <a:spcBef>
                <a:spcPts val="1600"/>
              </a:spcBef>
              <a:spcAft>
                <a:spcPts val="0"/>
              </a:spcAft>
              <a:buNone/>
            </a:pPr>
            <a:r>
              <a:rPr lang="en"/>
              <a:t>	*Youth do not need to be present when an adult is picking up.</a:t>
            </a:r>
            <a:endParaRPr/>
          </a:p>
          <a:p>
            <a:pPr indent="0" lvl="0" marL="0" rtl="0" algn="l">
              <a:lnSpc>
                <a:spcPct val="100000"/>
              </a:lnSpc>
              <a:spcBef>
                <a:spcPts val="0"/>
              </a:spcBef>
              <a:spcAft>
                <a:spcPts val="0"/>
              </a:spcAft>
              <a:buNone/>
            </a:pPr>
            <a:r>
              <a:rPr lang="en"/>
              <a:t>	*Each bag will contain 3 books.</a:t>
            </a:r>
            <a:endParaRPr/>
          </a:p>
          <a:p>
            <a:pPr indent="0" lvl="0" marL="0" rtl="0" algn="l">
              <a:lnSpc>
                <a:spcPct val="100000"/>
              </a:lnSpc>
              <a:spcBef>
                <a:spcPts val="0"/>
              </a:spcBef>
              <a:spcAft>
                <a:spcPts val="0"/>
              </a:spcAft>
              <a:buNone/>
            </a:pPr>
            <a:r>
              <a:rPr lang="en"/>
              <a:t>	*All youth and teen bags will contain a snack.</a:t>
            </a:r>
            <a:endParaRPr/>
          </a:p>
          <a:p>
            <a:pPr indent="0" lvl="0" marL="0" rtl="0" algn="l">
              <a:lnSpc>
                <a:spcPct val="100000"/>
              </a:lnSpc>
              <a:spcBef>
                <a:spcPts val="0"/>
              </a:spcBef>
              <a:spcAft>
                <a:spcPts val="0"/>
              </a:spcAft>
              <a:buNone/>
            </a:pPr>
            <a:r>
              <a:rPr lang="en"/>
              <a:t>	*All youth bags will contain a craft.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24" name="Google Shape;224;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*Wandoo - Maria Kramer </a:t>
            </a:r>
            <a:endParaRPr/>
          </a:p>
          <a:p>
            <a:pPr indent="0" lvl="0" marL="0" rtl="0" algn="l">
              <a:spcBef>
                <a:spcPts val="1600"/>
              </a:spcBef>
              <a:spcAft>
                <a:spcPts val="0"/>
              </a:spcAft>
              <a:buNone/>
            </a:pPr>
            <a:r>
              <a:rPr lang="en"/>
              <a:t>*Virtual programs and registration - Maria Kramer</a:t>
            </a:r>
            <a:endParaRPr/>
          </a:p>
          <a:p>
            <a:pPr indent="0" lvl="0" marL="0" rtl="0" algn="l">
              <a:spcBef>
                <a:spcPts val="1600"/>
              </a:spcBef>
              <a:spcAft>
                <a:spcPts val="0"/>
              </a:spcAft>
              <a:buNone/>
            </a:pPr>
            <a:r>
              <a:rPr lang="en"/>
              <a:t>*BIP - Maria Kramer</a:t>
            </a:r>
            <a:endParaRPr/>
          </a:p>
          <a:p>
            <a:pPr indent="0" lvl="0" marL="0" rtl="0" algn="l">
              <a:spcBef>
                <a:spcPts val="1600"/>
              </a:spcBef>
              <a:spcAft>
                <a:spcPts val="0"/>
              </a:spcAft>
              <a:buNone/>
            </a:pPr>
            <a:r>
              <a:rPr lang="en"/>
              <a:t>*Prize books/Medals - Angel Rathell</a:t>
            </a:r>
            <a:endParaRPr/>
          </a:p>
          <a:p>
            <a:pPr indent="0" lvl="0" marL="0" rtl="0" algn="l">
              <a:spcBef>
                <a:spcPts val="1600"/>
              </a:spcBef>
              <a:spcAft>
                <a:spcPts val="0"/>
              </a:spcAft>
              <a:buNone/>
            </a:pPr>
            <a:r>
              <a:rPr lang="en"/>
              <a:t>*Youth Kits - Kirsten Dees</a:t>
            </a:r>
            <a:endParaRPr/>
          </a:p>
          <a:p>
            <a:pPr indent="0" lvl="0" marL="0" rtl="0" algn="l">
              <a:spcBef>
                <a:spcPts val="1600"/>
              </a:spcBef>
              <a:spcAft>
                <a:spcPts val="1600"/>
              </a:spcAft>
              <a:buNone/>
            </a:pPr>
            <a:r>
              <a:rPr lang="en"/>
              <a:t>*Tween/Teen Kits - Ciara Kehoe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txBox="1"/>
          <p:nvPr>
            <p:ph idx="1" type="body"/>
          </p:nvPr>
        </p:nvSpPr>
        <p:spPr>
          <a:xfrm>
            <a:off x="407900" y="11672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Patron-Side Registration</a:t>
            </a:r>
            <a:r>
              <a:rPr lang="en"/>
              <a:t>: </a:t>
            </a:r>
            <a:r>
              <a:rPr lang="en" u="sng">
                <a:solidFill>
                  <a:schemeClr val="hlink"/>
                </a:solidFill>
                <a:hlinkClick r:id="rId3"/>
              </a:rPr>
              <a:t>https://www.pueblolibrary.org/summerreading</a:t>
            </a:r>
            <a:endParaRPr/>
          </a:p>
          <a:p>
            <a:pPr indent="0" lvl="0" marL="457200" rtl="0" algn="l">
              <a:spcBef>
                <a:spcPts val="1600"/>
              </a:spcBef>
              <a:spcAft>
                <a:spcPts val="0"/>
              </a:spcAft>
              <a:buNone/>
            </a:pPr>
            <a:r>
              <a:rPr lang="en"/>
              <a:t>*Select age</a:t>
            </a:r>
            <a:endParaRPr/>
          </a:p>
          <a:p>
            <a:pPr indent="0" lvl="0" marL="457200" rtl="0" algn="l">
              <a:spcBef>
                <a:spcPts val="1600"/>
              </a:spcBef>
              <a:spcAft>
                <a:spcPts val="0"/>
              </a:spcAft>
              <a:buNone/>
            </a:pPr>
            <a:r>
              <a:rPr lang="en"/>
              <a:t>*Click “Join Here”</a:t>
            </a:r>
            <a:endParaRPr/>
          </a:p>
          <a:p>
            <a:pPr indent="0" lvl="0" marL="457200" rtl="0" algn="l">
              <a:spcBef>
                <a:spcPts val="1600"/>
              </a:spcBef>
              <a:spcAft>
                <a:spcPts val="0"/>
              </a:spcAft>
              <a:buNone/>
            </a:pPr>
            <a:r>
              <a:rPr lang="en"/>
              <a:t>*Fill out information</a:t>
            </a:r>
            <a:endParaRPr/>
          </a:p>
          <a:p>
            <a:pPr indent="0" lvl="0" marL="457200" rtl="0" algn="l">
              <a:spcBef>
                <a:spcPts val="1600"/>
              </a:spcBef>
              <a:spcAft>
                <a:spcPts val="1600"/>
              </a:spcAft>
              <a:buNone/>
            </a:pPr>
            <a:r>
              <a:rPr lang="en"/>
              <a:t>*You’re done!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Patron-side Tracking</a:t>
            </a:r>
            <a:endParaRPr u="sng"/>
          </a:p>
          <a:p>
            <a:pPr indent="0" lvl="0" marL="0" rtl="0" algn="l">
              <a:spcBef>
                <a:spcPts val="1600"/>
              </a:spcBef>
              <a:spcAft>
                <a:spcPts val="0"/>
              </a:spcAft>
              <a:buNone/>
            </a:pPr>
            <a:r>
              <a:rPr lang="en"/>
              <a:t>	*Can be accessed from “Home”, or add new time to existing entry in “Books”</a:t>
            </a:r>
            <a:endParaRPr/>
          </a:p>
          <a:p>
            <a:pPr indent="0" lvl="0" marL="0" rtl="0" algn="l">
              <a:spcBef>
                <a:spcPts val="1600"/>
              </a:spcBef>
              <a:spcAft>
                <a:spcPts val="0"/>
              </a:spcAft>
              <a:buNone/>
            </a:pPr>
            <a:r>
              <a:rPr lang="en"/>
              <a:t>	*Tracking is in minutes only</a:t>
            </a:r>
            <a:endParaRPr/>
          </a:p>
          <a:p>
            <a:pPr indent="0" lvl="0" marL="0" rtl="0" algn="l">
              <a:spcBef>
                <a:spcPts val="1600"/>
              </a:spcBef>
              <a:spcAft>
                <a:spcPts val="1600"/>
              </a:spcAft>
              <a:buNone/>
            </a:pPr>
            <a:r>
              <a:rPr lang="en"/>
              <a:t>	*Wandoo does not have an app, but the site is decently user-friendly on a mobile device.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Staff-Side Registration</a:t>
            </a:r>
            <a:r>
              <a:rPr lang="en"/>
              <a:t>: </a:t>
            </a:r>
            <a:r>
              <a:rPr lang="en" u="sng">
                <a:solidFill>
                  <a:schemeClr val="hlink"/>
                </a:solidFill>
                <a:hlinkClick r:id="rId3"/>
              </a:rPr>
              <a:t>https://pueblocitylibrary.evanced.info/</a:t>
            </a:r>
            <a:endParaRPr/>
          </a:p>
          <a:p>
            <a:pPr indent="0" lvl="0" marL="457200" rtl="0" algn="l">
              <a:spcBef>
                <a:spcPts val="1600"/>
              </a:spcBef>
              <a:spcAft>
                <a:spcPts val="0"/>
              </a:spcAft>
              <a:buNone/>
            </a:pPr>
            <a:r>
              <a:rPr lang="en"/>
              <a:t>*Select age</a:t>
            </a:r>
            <a:endParaRPr/>
          </a:p>
          <a:p>
            <a:pPr indent="0" lvl="0" marL="457200" rtl="0" algn="l">
              <a:spcBef>
                <a:spcPts val="1600"/>
              </a:spcBef>
              <a:spcAft>
                <a:spcPts val="0"/>
              </a:spcAft>
              <a:buNone/>
            </a:pPr>
            <a:r>
              <a:rPr lang="en"/>
              <a:t>*Click “Register Now”</a:t>
            </a:r>
            <a:endParaRPr/>
          </a:p>
          <a:p>
            <a:pPr indent="0" lvl="0" marL="457200" rtl="0" algn="l">
              <a:spcBef>
                <a:spcPts val="1600"/>
              </a:spcBef>
              <a:spcAft>
                <a:spcPts val="0"/>
              </a:spcAft>
              <a:buNone/>
            </a:pPr>
            <a:r>
              <a:rPr lang="en"/>
              <a:t>*Fill out info</a:t>
            </a:r>
            <a:endParaRPr/>
          </a:p>
          <a:p>
            <a:pPr indent="0" lvl="0" marL="457200" rtl="0" algn="l">
              <a:spcBef>
                <a:spcPts val="1600"/>
              </a:spcBef>
              <a:spcAft>
                <a:spcPts val="0"/>
              </a:spcAft>
              <a:buNone/>
            </a:pPr>
            <a:r>
              <a:rPr lang="en"/>
              <a:t>*You’re done!</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Staff-side Tracking:</a:t>
            </a:r>
            <a:endParaRPr u="sng"/>
          </a:p>
          <a:p>
            <a:pPr indent="0" lvl="0" marL="457200" rtl="0" algn="l">
              <a:spcBef>
                <a:spcPts val="1600"/>
              </a:spcBef>
              <a:spcAft>
                <a:spcPts val="0"/>
              </a:spcAft>
              <a:buNone/>
            </a:pPr>
            <a:r>
              <a:rPr lang="en"/>
              <a:t>*Go to “Find Patron”</a:t>
            </a:r>
            <a:endParaRPr/>
          </a:p>
          <a:p>
            <a:pPr indent="0" lvl="0" marL="457200" rtl="0" algn="l">
              <a:spcBef>
                <a:spcPts val="1600"/>
              </a:spcBef>
              <a:spcAft>
                <a:spcPts val="0"/>
              </a:spcAft>
              <a:buNone/>
            </a:pPr>
            <a:r>
              <a:rPr lang="en"/>
              <a:t>*Enter patron name</a:t>
            </a:r>
            <a:endParaRPr/>
          </a:p>
          <a:p>
            <a:pPr indent="0" lvl="0" marL="457200" rtl="0" algn="l">
              <a:spcBef>
                <a:spcPts val="1600"/>
              </a:spcBef>
              <a:spcAft>
                <a:spcPts val="0"/>
              </a:spcAft>
              <a:buNone/>
            </a:pPr>
            <a:r>
              <a:rPr lang="en"/>
              <a:t>*Select “Add Entry”</a:t>
            </a:r>
            <a:endParaRPr/>
          </a:p>
          <a:p>
            <a:pPr indent="0" lvl="0" marL="0" rtl="0" algn="l">
              <a:spcBef>
                <a:spcPts val="1600"/>
              </a:spcBef>
              <a:spcAft>
                <a:spcPts val="1600"/>
              </a:spcAft>
              <a:buNone/>
            </a:pPr>
            <a:r>
              <a:rPr lang="en"/>
              <a:t>*</a:t>
            </a:r>
            <a:r>
              <a:rPr b="1" lang="en"/>
              <a:t>Note</a:t>
            </a:r>
            <a:r>
              <a:rPr lang="en"/>
              <a:t>: Tracking prize redemption can </a:t>
            </a:r>
            <a:r>
              <a:rPr b="1" lang="en"/>
              <a:t>only </a:t>
            </a:r>
            <a:r>
              <a:rPr lang="en"/>
              <a:t>happen on the staff side.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Family Tracking</a:t>
            </a:r>
            <a:endParaRPr u="sng"/>
          </a:p>
          <a:p>
            <a:pPr indent="0" lvl="0" marL="0" rtl="0" algn="l">
              <a:spcBef>
                <a:spcPts val="1600"/>
              </a:spcBef>
              <a:spcAft>
                <a:spcPts val="0"/>
              </a:spcAft>
              <a:buNone/>
            </a:pPr>
            <a:r>
              <a:rPr lang="en"/>
              <a:t>	On the patron login screen, click “Enter Family Management Portal” and “Join Here”</a:t>
            </a:r>
            <a:endParaRPr/>
          </a:p>
          <a:p>
            <a:pPr indent="0" lvl="0" marL="0" rtl="0" algn="l">
              <a:spcBef>
                <a:spcPts val="1600"/>
              </a:spcBef>
              <a:spcAft>
                <a:spcPts val="0"/>
              </a:spcAft>
              <a:buNone/>
            </a:pPr>
            <a:r>
              <a:rPr lang="en"/>
              <a:t>	Any child signed up with the same email address as the parent will be automatically linked to the account owner.</a:t>
            </a:r>
            <a:endParaRPr/>
          </a:p>
          <a:p>
            <a:pPr indent="0" lvl="0" marL="0" rtl="0" algn="l">
              <a:spcBef>
                <a:spcPts val="1600"/>
              </a:spcBef>
              <a:spcAft>
                <a:spcPts val="0"/>
              </a:spcAft>
              <a:buNone/>
            </a:pPr>
            <a:r>
              <a:rPr lang="en"/>
              <a:t>	To track reading, scroll to the child’s name, click the green arrow, and click “View Details”</a:t>
            </a:r>
            <a:endParaRPr/>
          </a:p>
          <a:p>
            <a:pPr indent="0" lvl="0" marL="0" rtl="0" algn="l">
              <a:spcBef>
                <a:spcPts val="1600"/>
              </a:spcBef>
              <a:spcAft>
                <a:spcPts val="1600"/>
              </a:spcAft>
              <a:buNone/>
            </a:pPr>
            <a:r>
              <a:rPr lang="en"/>
              <a:t>	Click “Books” - time can be tracked here - for multiple children simultaneously.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What about paper trackers?</a:t>
            </a:r>
            <a:endParaRPr u="sng"/>
          </a:p>
          <a:p>
            <a:pPr indent="0" lvl="0" marL="0" rtl="0" algn="l">
              <a:spcBef>
                <a:spcPts val="1600"/>
              </a:spcBef>
              <a:spcAft>
                <a:spcPts val="0"/>
              </a:spcAft>
              <a:buNone/>
            </a:pPr>
            <a:r>
              <a:rPr lang="en"/>
              <a:t>	We provide paper tracking sheets for two reasons:</a:t>
            </a:r>
            <a:endParaRPr/>
          </a:p>
          <a:p>
            <a:pPr indent="0" lvl="0" marL="0" rtl="0" algn="l">
              <a:spcBef>
                <a:spcPts val="1600"/>
              </a:spcBef>
              <a:spcAft>
                <a:spcPts val="0"/>
              </a:spcAft>
              <a:buNone/>
            </a:pPr>
            <a:r>
              <a:rPr lang="en"/>
              <a:t>		*To supplement digital tracking for families where it will work better. (In this case, families transfer physical to digital tracking themselves.)</a:t>
            </a:r>
            <a:endParaRPr/>
          </a:p>
          <a:p>
            <a:pPr indent="0" lvl="0" marL="0" rtl="0" algn="l">
              <a:spcBef>
                <a:spcPts val="1600"/>
              </a:spcBef>
              <a:spcAft>
                <a:spcPts val="1600"/>
              </a:spcAft>
              <a:buNone/>
            </a:pPr>
            <a:r>
              <a:rPr lang="en"/>
              <a:t>		*To open the program to families without reliable internet access. (In this case, families will give us their trackers and staff will transfer the info to digital records.)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txBox="1"/>
          <p:nvPr>
            <p:ph idx="1" type="body"/>
          </p:nvPr>
        </p:nvSpPr>
        <p:spPr>
          <a:xfrm>
            <a:off x="39845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Paper Tracking Process - Phase 2</a:t>
            </a:r>
            <a:endParaRPr u="sng"/>
          </a:p>
          <a:p>
            <a:pPr indent="0" lvl="0" marL="0" rtl="0" algn="l">
              <a:spcBef>
                <a:spcPts val="1600"/>
              </a:spcBef>
              <a:spcAft>
                <a:spcPts val="0"/>
              </a:spcAft>
              <a:buNone/>
            </a:pPr>
            <a:r>
              <a:rPr lang="en"/>
              <a:t>*Patron can call in and staff will track reading for them over the phone.</a:t>
            </a:r>
            <a:endParaRPr/>
          </a:p>
          <a:p>
            <a:pPr indent="0" lvl="0" marL="0" rtl="0" algn="l">
              <a:spcBef>
                <a:spcPts val="1600"/>
              </a:spcBef>
              <a:spcAft>
                <a:spcPts val="0"/>
              </a:spcAft>
              <a:buNone/>
            </a:pPr>
            <a:r>
              <a:rPr lang="en"/>
              <a:t>*If patrons drop off trackers in the bookdrop - quarantine them for 3 days before processing.</a:t>
            </a:r>
            <a:endParaRPr/>
          </a:p>
          <a:p>
            <a:pPr indent="0" lvl="0" marL="0" rtl="0" algn="l">
              <a:spcBef>
                <a:spcPts val="1600"/>
              </a:spcBef>
              <a:spcAft>
                <a:spcPts val="1600"/>
              </a:spcAft>
              <a:buNone/>
            </a:pPr>
            <a:r>
              <a:rPr lang="en"/>
              <a:t>*If patrons want to hand you a tracker in person - if you have a walk-up table, have an envelope or box there for patrons to put trackers into. If not, ask patron to wait and bring an envelope for them to drop the tracker into. Infor them trackers will be held for 3 days before processing.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