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6" r:id="rId3"/>
    <p:sldId id="269" r:id="rId4"/>
    <p:sldId id="299" r:id="rId5"/>
    <p:sldId id="293" r:id="rId6"/>
    <p:sldId id="295" r:id="rId7"/>
    <p:sldId id="294" r:id="rId8"/>
    <p:sldId id="296"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9" d="100"/>
          <a:sy n="89" d="100"/>
        </p:scale>
        <p:origin x="120" y="156"/>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3/3/2016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3/3/2016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3/3/2016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3/3/2016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smtClean="0"/>
              <a:t>Click icon to add picture</a:t>
            </a:r>
            <a:endParaRPr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3/3/2016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3/3/2016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3/3/2016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3/3/2016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3/3/2016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3/3/2016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3/3/2016</a:t>
            </a:fld>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2879" y="2292094"/>
            <a:ext cx="6798183" cy="1752781"/>
          </a:xfrm>
        </p:spPr>
        <p:txBody>
          <a:bodyPr anchor="ctr">
            <a:normAutofit fontScale="90000"/>
          </a:bodyPr>
          <a:lstStyle/>
          <a:p>
            <a:pPr algn="ctr"/>
            <a:r>
              <a:rPr lang="en-US" dirty="0" smtClean="0"/>
              <a:t/>
            </a:r>
            <a:br>
              <a:rPr lang="en-US" dirty="0" smtClean="0"/>
            </a:br>
            <a:r>
              <a:rPr lang="en-US" dirty="0" smtClean="0"/>
              <a:t/>
            </a:r>
            <a:br>
              <a:rPr lang="en-US" dirty="0" smtClean="0"/>
            </a:br>
            <a:r>
              <a:rPr lang="en-US" sz="5300" dirty="0" smtClean="0"/>
              <a:t>Hispanic </a:t>
            </a:r>
            <a:br>
              <a:rPr lang="en-US" sz="5300" dirty="0" smtClean="0"/>
            </a:br>
            <a:r>
              <a:rPr lang="en-US" sz="5300" dirty="0" smtClean="0"/>
              <a:t>Resource </a:t>
            </a:r>
            <a:br>
              <a:rPr lang="en-US" sz="5300" dirty="0" smtClean="0"/>
            </a:br>
            <a:r>
              <a:rPr lang="en-US" sz="5300" dirty="0" smtClean="0"/>
              <a:t>Center</a:t>
            </a:r>
            <a:br>
              <a:rPr lang="en-US" sz="5300" dirty="0" smtClean="0"/>
            </a:br>
            <a:endParaRPr lang="en-US" sz="5300"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Hispanic Resource Center</a:t>
            </a:r>
            <a:endParaRPr lang="en-US" sz="3600" b="1" dirty="0"/>
          </a:p>
        </p:txBody>
      </p:sp>
      <p:sp>
        <p:nvSpPr>
          <p:cNvPr id="5" name="Rectangle 4"/>
          <p:cNvSpPr/>
          <p:nvPr/>
        </p:nvSpPr>
        <p:spPr>
          <a:xfrm>
            <a:off x="1024044" y="3100368"/>
            <a:ext cx="10061538" cy="2677656"/>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mission of the Hispanic Resource Center at the Rawlings Library is to provide services, activities and free resources for both Spanish and English speakers. </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goal is to promote and enhance personal success through expanded educational and cultural opportunities not just for the Hispanic community but for the Pueblo community at large.</a:t>
            </a:r>
          </a:p>
        </p:txBody>
      </p:sp>
      <p:pic>
        <p:nvPicPr>
          <p:cNvPr id="1026" name="Picture 2" descr="http://www.villagebooks.com/files/villagebooks/national-hispanic-heritage-month__10-11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286444"/>
            <a:ext cx="1995370" cy="1273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QKE-w-ktsIhFJLC9YxSIudBvWCsiHnihfnLLH-Y1jXwGGWKW1z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696" y="1286444"/>
            <a:ext cx="2798818" cy="1273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236x/54/66/7c/54667c6502fdb07594596771688247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331" y="1286444"/>
            <a:ext cx="2125251" cy="127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7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Hispanic Resource Center Collection is floating!</a:t>
            </a:r>
            <a:endParaRPr lang="en-US" dirty="0"/>
          </a:p>
        </p:txBody>
      </p:sp>
      <p:pic>
        <p:nvPicPr>
          <p:cNvPr id="2052" name="Picture 4" descr="http://assets.dornob.com/wp-content/uploads/2011/03/real-floating-balloon-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556987"/>
            <a:ext cx="3537509" cy="45352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20640" y="2265389"/>
            <a:ext cx="6271708" cy="2985433"/>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Hispanic </a:t>
            </a:r>
            <a:r>
              <a:rPr lang="en-US" sz="2400" b="1" u="sng" dirty="0">
                <a:latin typeface="Times New Roman" panose="02020603050405020304" pitchFamily="18" charset="0"/>
                <a:cs typeface="Times New Roman" panose="02020603050405020304" pitchFamily="18" charset="0"/>
              </a:rPr>
              <a:t>Resource Center in our </a:t>
            </a:r>
            <a:r>
              <a:rPr lang="en-US" sz="2400" b="1" u="sng" dirty="0" smtClean="0">
                <a:latin typeface="Times New Roman" panose="02020603050405020304" pitchFamily="18" charset="0"/>
                <a:cs typeface="Times New Roman" panose="02020603050405020304" pitchFamily="18" charset="0"/>
              </a:rPr>
              <a:t>branches</a:t>
            </a:r>
          </a:p>
          <a:p>
            <a:endParaRPr lang="en-US" sz="2400" b="1" u="sng"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Due to language barriers and cultural differences of library usage, the materials in the Hispanic Resource Center will float. Each location will have a section </a:t>
            </a:r>
            <a:r>
              <a:rPr lang="en-US" sz="2400" dirty="0" smtClean="0">
                <a:latin typeface="Times New Roman" panose="02020603050405020304" pitchFamily="18" charset="0"/>
                <a:cs typeface="Times New Roman" panose="02020603050405020304" pitchFamily="18" charset="0"/>
              </a:rPr>
              <a:t>for all materials with Spanish signage.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7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Hispanic Resource Center’s Call #’s </a:t>
            </a:r>
            <a:endParaRPr lang="en-US" dirty="0"/>
          </a:p>
        </p:txBody>
      </p:sp>
      <p:sp>
        <p:nvSpPr>
          <p:cNvPr id="4" name="Text Placeholder 3"/>
          <p:cNvSpPr>
            <a:spLocks noGrp="1"/>
          </p:cNvSpPr>
          <p:nvPr>
            <p:ph type="body" sz="half" idx="2"/>
          </p:nvPr>
        </p:nvSpPr>
        <p:spPr>
          <a:xfrm>
            <a:off x="1104899" y="1600200"/>
            <a:ext cx="9900174" cy="4572000"/>
          </a:xfrm>
        </p:spPr>
        <p:txBody>
          <a:bodyPr>
            <a:norm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long time ago, </a:t>
            </a:r>
            <a:r>
              <a:rPr lang="en-US" sz="2000" dirty="0" smtClean="0">
                <a:latin typeface="Times New Roman" panose="02020603050405020304" pitchFamily="18" charset="0"/>
                <a:cs typeface="Times New Roman" panose="02020603050405020304" pitchFamily="18" charset="0"/>
              </a:rPr>
              <a:t>all </a:t>
            </a:r>
            <a:r>
              <a:rPr lang="en-US" sz="2000" dirty="0" smtClean="0">
                <a:latin typeface="Times New Roman" panose="02020603050405020304" pitchFamily="18" charset="0"/>
                <a:cs typeface="Times New Roman" panose="02020603050405020304" pitchFamily="18" charset="0"/>
              </a:rPr>
              <a:t>numbers were </a:t>
            </a:r>
            <a:r>
              <a:rPr lang="en-US" sz="2000" b="1" dirty="0" smtClean="0">
                <a:latin typeface="Times New Roman" panose="02020603050405020304" pitchFamily="18" charset="0"/>
                <a:cs typeface="Times New Roman" panose="02020603050405020304" pitchFamily="18" charset="0"/>
              </a:rPr>
              <a:t>460 </a:t>
            </a:r>
            <a:r>
              <a:rPr lang="en-US" sz="2000" dirty="0" smtClean="0">
                <a:latin typeface="Times New Roman" panose="02020603050405020304" pitchFamily="18" charset="0"/>
                <a:cs typeface="Times New Roman" panose="02020603050405020304" pitchFamily="18" charset="0"/>
              </a:rPr>
              <a:t>on all Spanish Materials (Fiction and Nonfiction)</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Our first HRC Librarian applied the Dewey Decimal Classification system for our Spanish materials. The call numbers were </a:t>
            </a:r>
            <a:r>
              <a:rPr lang="en-US" sz="2000" b="1" dirty="0" smtClean="0">
                <a:latin typeface="Times New Roman" panose="02020603050405020304" pitchFamily="18" charset="0"/>
                <a:cs typeface="Times New Roman" panose="02020603050405020304" pitchFamily="18" charset="0"/>
              </a:rPr>
              <a:t>HRC Sp.</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Our second HRC Librarian brought English materials that were about Hispanic culture in the United States and Hispanic authors and literature. The HRC was dropped and books that were in English and Spanish contained the call number </a:t>
            </a:r>
            <a:r>
              <a:rPr lang="en-US" sz="2000" b="1" dirty="0" smtClean="0">
                <a:latin typeface="Times New Roman" panose="02020603050405020304" pitchFamily="18" charset="0"/>
                <a:cs typeface="Times New Roman" panose="02020603050405020304" pitchFamily="18" charset="0"/>
              </a:rPr>
              <a:t>SP</a:t>
            </a:r>
            <a:r>
              <a:rPr lang="en-US"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Our first HRC Coordinator brought </a:t>
            </a:r>
            <a:r>
              <a:rPr lang="en-US" sz="2000" b="1" dirty="0" smtClean="0">
                <a:latin typeface="Times New Roman" panose="02020603050405020304" pitchFamily="18" charset="0"/>
                <a:cs typeface="Times New Roman" panose="02020603050405020304" pitchFamily="18" charset="0"/>
              </a:rPr>
              <a:t>stickers </a:t>
            </a:r>
            <a:r>
              <a:rPr lang="en-US" sz="2000" dirty="0" smtClean="0">
                <a:latin typeface="Times New Roman" panose="02020603050405020304" pitchFamily="18" charset="0"/>
                <a:cs typeface="Times New Roman" panose="02020603050405020304" pitchFamily="18" charset="0"/>
              </a:rPr>
              <a:t>to identify materials that are in English, Spanish and Bilingual. </a:t>
            </a:r>
            <a:endParaRPr lang="en-US" sz="20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srcRect/>
          <a:stretch>
            <a:fillRect/>
          </a:stretch>
        </p:blipFill>
        <p:spPr bwMode="auto">
          <a:xfrm>
            <a:off x="8251115" y="4523478"/>
            <a:ext cx="1452283" cy="1648722"/>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982469" y="4523478"/>
            <a:ext cx="1567555" cy="1648722"/>
          </a:xfrm>
          <a:prstGeom prst="rect">
            <a:avLst/>
          </a:prstGeom>
          <a:noFill/>
          <a:ln w="9525">
            <a:noFill/>
            <a:miter lim="800000"/>
            <a:headEnd/>
            <a:tailEnd/>
          </a:ln>
        </p:spPr>
      </p:pic>
      <p:pic>
        <p:nvPicPr>
          <p:cNvPr id="7" name="Picture 6" descr="http://www.apl.org/sites/default/files/images/espanolBooksSticker.jpg"/>
          <p:cNvPicPr/>
          <p:nvPr/>
        </p:nvPicPr>
        <p:blipFill>
          <a:blip r:embed="rId4">
            <a:extLst>
              <a:ext uri="{28A0092B-C50C-407E-A947-70E740481C1C}">
                <a14:useLocalDpi xmlns:a14="http://schemas.microsoft.com/office/drawing/2010/main" val="0"/>
              </a:ext>
            </a:extLst>
          </a:blip>
          <a:srcRect/>
          <a:stretch>
            <a:fillRect/>
          </a:stretch>
        </p:blipFill>
        <p:spPr bwMode="auto">
          <a:xfrm>
            <a:off x="5109881" y="4367605"/>
            <a:ext cx="1474271" cy="1804595"/>
          </a:xfrm>
          <a:prstGeom prst="rect">
            <a:avLst/>
          </a:prstGeom>
          <a:noFill/>
          <a:ln>
            <a:noFill/>
          </a:ln>
        </p:spPr>
      </p:pic>
    </p:spTree>
    <p:extLst>
      <p:ext uri="{BB962C8B-B14F-4D97-AF65-F5344CB8AC3E}">
        <p14:creationId xmlns:p14="http://schemas.microsoft.com/office/powerpoint/2010/main" val="328386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Confused? </a:t>
            </a:r>
            <a:endParaRPr lang="en-US" sz="4000" dirty="0"/>
          </a:p>
        </p:txBody>
      </p:sp>
      <p:sp>
        <p:nvSpPr>
          <p:cNvPr id="4" name="Text Placeholder 3"/>
          <p:cNvSpPr>
            <a:spLocks noGrp="1"/>
          </p:cNvSpPr>
          <p:nvPr>
            <p:ph type="body" sz="half" idx="2"/>
          </p:nvPr>
        </p:nvSpPr>
        <p:spPr>
          <a:xfrm>
            <a:off x="6347012" y="1850316"/>
            <a:ext cx="4367604" cy="3076686"/>
          </a:xfrm>
        </p:spPr>
        <p:txBody>
          <a:bodyPr>
            <a:normAutofit lnSpcReduction="10000"/>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currently have 4 different classification systems in the Hispanic Resource Center.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Collection Development and I are working together to make this collection </a:t>
            </a:r>
            <a:r>
              <a:rPr lang="en-US" sz="2400" dirty="0" smtClean="0">
                <a:latin typeface="Times New Roman" panose="02020603050405020304" pitchFamily="18" charset="0"/>
                <a:cs typeface="Times New Roman" panose="02020603050405020304" pitchFamily="18" charset="0"/>
              </a:rPr>
              <a:t>to have only one system.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a:t>
            </a:r>
            <a:r>
              <a:rPr lang="en-US" sz="2400" dirty="0" smtClean="0">
                <a:latin typeface="Times New Roman" panose="02020603050405020304" pitchFamily="18" charset="0"/>
                <a:cs typeface="Times New Roman" panose="02020603050405020304" pitchFamily="18" charset="0"/>
              </a:rPr>
              <a:t>will take time………..please be patient.</a:t>
            </a:r>
          </a:p>
          <a:p>
            <a:endParaRPr lang="en-US" sz="2000" dirty="0"/>
          </a:p>
        </p:txBody>
      </p:sp>
      <p:pic>
        <p:nvPicPr>
          <p:cNvPr id="2050" name="Picture 2" descr="https://encrypted-tbn2.gstatic.com/images?q=tbn:ANd9GcTrqcwHCk1N2jHPYIt1zTcaTLzlbvk9f5jqMuwhLbuYKheZbm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371" y="1850314"/>
            <a:ext cx="3775934" cy="41712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c.allpostersimages.com/images/P-473-488-90/62/6229/MP93100Z/posters/fay-helfer-shrek-puss-n-boo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814" y="4927002"/>
            <a:ext cx="1464577" cy="157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Call Numbers</a:t>
            </a:r>
            <a:endParaRPr lang="en-US" dirty="0"/>
          </a:p>
        </p:txBody>
      </p:sp>
      <p:sp>
        <p:nvSpPr>
          <p:cNvPr id="4" name="Text Placeholder 3"/>
          <p:cNvSpPr>
            <a:spLocks noGrp="1"/>
          </p:cNvSpPr>
          <p:nvPr>
            <p:ph type="body" sz="half" idx="2"/>
          </p:nvPr>
        </p:nvSpPr>
        <p:spPr>
          <a:xfrm>
            <a:off x="1104900" y="1871830"/>
            <a:ext cx="4869419" cy="4300369"/>
          </a:xfrm>
        </p:spPr>
        <p:txBody>
          <a:bodyPr>
            <a:normAutofit/>
          </a:bodyPr>
          <a:lstStyle/>
          <a:p>
            <a:pPr lvl="1"/>
            <a:r>
              <a:rPr lang="en-US" sz="1800" b="1" dirty="0" smtClean="0"/>
              <a:t>Material </a:t>
            </a:r>
            <a:r>
              <a:rPr lang="en-US" sz="1800" b="1" dirty="0"/>
              <a:t>is in Spanish?</a:t>
            </a:r>
          </a:p>
          <a:p>
            <a:pPr marL="1200150" lvl="2" indent="-285750">
              <a:buFont typeface="Arial" panose="020B0604020202020204" pitchFamily="34" charset="0"/>
              <a:buChar char="•"/>
            </a:pPr>
            <a:r>
              <a:rPr lang="en-US" sz="1400" dirty="0"/>
              <a:t>Call # for fiction HRC </a:t>
            </a:r>
            <a:r>
              <a:rPr lang="en-US" sz="1400" dirty="0" err="1"/>
              <a:t>Sp</a:t>
            </a:r>
            <a:r>
              <a:rPr lang="en-US" sz="1400" dirty="0"/>
              <a:t> Anaya</a:t>
            </a:r>
          </a:p>
          <a:p>
            <a:pPr marL="1200150" lvl="2" indent="-285750">
              <a:buFont typeface="Arial" panose="020B0604020202020204" pitchFamily="34" charset="0"/>
              <a:buChar char="•"/>
            </a:pPr>
            <a:r>
              <a:rPr lang="en-US" sz="1400" dirty="0"/>
              <a:t>Call # for nonfiction HRC </a:t>
            </a:r>
            <a:r>
              <a:rPr lang="en-US" sz="1400" dirty="0" err="1"/>
              <a:t>Sp</a:t>
            </a:r>
            <a:r>
              <a:rPr lang="en-US" sz="1400" dirty="0"/>
              <a:t> 152.41 P </a:t>
            </a:r>
          </a:p>
          <a:p>
            <a:pPr marL="1200150" lvl="2" indent="-285750">
              <a:buFont typeface="Arial" panose="020B0604020202020204" pitchFamily="34" charset="0"/>
              <a:buChar char="•"/>
            </a:pPr>
            <a:r>
              <a:rPr lang="en-US" sz="1400" dirty="0"/>
              <a:t>Call # for biography HRC SP BIO </a:t>
            </a:r>
            <a:r>
              <a:rPr lang="en-US" sz="1400" dirty="0" smtClean="0"/>
              <a:t>Fox</a:t>
            </a:r>
          </a:p>
          <a:p>
            <a:pPr marL="1200150" lvl="2" indent="-285750">
              <a:buFont typeface="Arial" panose="020B0604020202020204" pitchFamily="34" charset="0"/>
              <a:buChar char="•"/>
            </a:pPr>
            <a:endParaRPr lang="en-US" dirty="0" smtClean="0"/>
          </a:p>
          <a:p>
            <a:pPr lvl="1"/>
            <a:r>
              <a:rPr lang="en-US" sz="1800" b="1" dirty="0" smtClean="0"/>
              <a:t>Material is Bilingual?</a:t>
            </a:r>
          </a:p>
          <a:p>
            <a:pPr marL="1200150" lvl="2" indent="-285750">
              <a:buFont typeface="Arial" panose="020B0604020202020204" pitchFamily="34" charset="0"/>
              <a:buChar char="•"/>
            </a:pPr>
            <a:r>
              <a:rPr lang="en-US" dirty="0" smtClean="0"/>
              <a:t>Call # will be HRC Anaya for fiction</a:t>
            </a:r>
          </a:p>
          <a:p>
            <a:pPr marL="1200150" lvl="2" indent="-285750">
              <a:buFont typeface="Arial" panose="020B0604020202020204" pitchFamily="34" charset="0"/>
              <a:buChar char="•"/>
            </a:pPr>
            <a:r>
              <a:rPr lang="en-US" dirty="0" smtClean="0"/>
              <a:t>Call # will be HRC 323.623 U for nonfiction</a:t>
            </a:r>
          </a:p>
          <a:p>
            <a:pPr marL="1200150" lvl="2" indent="-285750">
              <a:buFont typeface="Arial" panose="020B0604020202020204" pitchFamily="34" charset="0"/>
              <a:buChar char="•"/>
            </a:pPr>
            <a:r>
              <a:rPr lang="en-US" dirty="0"/>
              <a:t>Call # for biography HRC BIO </a:t>
            </a:r>
            <a:r>
              <a:rPr lang="en-US" dirty="0" smtClean="0"/>
              <a:t>Fox</a:t>
            </a:r>
          </a:p>
          <a:p>
            <a:pPr marL="1200150" lvl="2" indent="-285750">
              <a:buFont typeface="Arial" panose="020B0604020202020204" pitchFamily="34" charset="0"/>
              <a:buChar char="•"/>
            </a:pPr>
            <a:endParaRPr lang="en-US" dirty="0" smtClean="0"/>
          </a:p>
          <a:p>
            <a:pPr lvl="1"/>
            <a:r>
              <a:rPr lang="en-US" sz="1800" b="1" dirty="0" smtClean="0"/>
              <a:t>Material </a:t>
            </a:r>
            <a:r>
              <a:rPr lang="en-US" sz="1800" b="1" dirty="0"/>
              <a:t>is in English? </a:t>
            </a:r>
          </a:p>
          <a:p>
            <a:pPr marL="1200150" lvl="2" indent="-285750">
              <a:buFont typeface="Arial" panose="020B0604020202020204" pitchFamily="34" charset="0"/>
              <a:buChar char="•"/>
            </a:pPr>
            <a:r>
              <a:rPr lang="en-US" dirty="0"/>
              <a:t>Call # will be HRC Anaya for fiction</a:t>
            </a:r>
          </a:p>
          <a:p>
            <a:pPr marL="1200150" lvl="2" indent="-285750">
              <a:buFont typeface="Arial" panose="020B0604020202020204" pitchFamily="34" charset="0"/>
              <a:buChar char="•"/>
            </a:pPr>
            <a:r>
              <a:rPr lang="en-US" dirty="0"/>
              <a:t>Call # will be HRC 331.627G for nonfiction</a:t>
            </a:r>
          </a:p>
          <a:p>
            <a:pPr marL="1200150" lvl="2" indent="-285750">
              <a:buFont typeface="Arial" panose="020B0604020202020204" pitchFamily="34" charset="0"/>
              <a:buChar char="•"/>
            </a:pPr>
            <a:r>
              <a:rPr lang="en-US" dirty="0"/>
              <a:t>Call # for biography HRC BIO Fox</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http://www.apl.org/sites/default/files/images/espanolBooksSti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536" y="1614505"/>
            <a:ext cx="1340880" cy="17567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863840" y="1723671"/>
            <a:ext cx="35607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Materiales</a:t>
            </a:r>
            <a:r>
              <a:rPr kumimoji="0" lang="en-US" altLang="en-US" sz="22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200" b="1" i="0" u="sng"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kumimoji="0" lang="en-US" altLang="en-US" sz="22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200" b="1" i="0" u="sng"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Español</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Spanish </a:t>
            </a:r>
            <a:r>
              <a:rPr kumimoji="0" lang="en-US" altLang="en-US"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Materials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smtClean="0">
                <a:cs typeface="Times New Roman" panose="02020603050405020304" pitchFamily="18" charset="0"/>
              </a:rPr>
              <a:t>Spanish sticker for items in Spanish</a:t>
            </a:r>
            <a:endParaRPr kumimoji="0" lang="en-US" altLang="en-US" i="0" u="none" strike="noStrike" cap="none" normalizeH="0" baseline="0" dirty="0" smtClean="0">
              <a:ln>
                <a:noFill/>
              </a:ln>
              <a:solidFill>
                <a:schemeClr val="tx1"/>
              </a:solidFill>
              <a:effectLst/>
            </a:endParaRPr>
          </a:p>
        </p:txBody>
      </p:sp>
      <p:pic>
        <p:nvPicPr>
          <p:cNvPr id="8" name="Picture 7"/>
          <p:cNvPicPr/>
          <p:nvPr/>
        </p:nvPicPr>
        <p:blipFill>
          <a:blip r:embed="rId3" cstate="print"/>
          <a:srcRect/>
          <a:stretch>
            <a:fillRect/>
          </a:stretch>
        </p:blipFill>
        <p:spPr bwMode="auto">
          <a:xfrm>
            <a:off x="6960199" y="3597617"/>
            <a:ext cx="1011218" cy="1050794"/>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970955" y="4951482"/>
            <a:ext cx="1000461" cy="1048871"/>
          </a:xfrm>
          <a:prstGeom prst="rect">
            <a:avLst/>
          </a:prstGeom>
          <a:noFill/>
          <a:ln w="9525">
            <a:noFill/>
            <a:miter lim="800000"/>
            <a:headEnd/>
            <a:tailEnd/>
          </a:ln>
        </p:spPr>
      </p:pic>
      <p:sp>
        <p:nvSpPr>
          <p:cNvPr id="7" name="TextBox 6"/>
          <p:cNvSpPr txBox="1"/>
          <p:nvPr/>
        </p:nvSpPr>
        <p:spPr>
          <a:xfrm>
            <a:off x="8528211" y="3738900"/>
            <a:ext cx="2382646" cy="646331"/>
          </a:xfrm>
          <a:prstGeom prst="rect">
            <a:avLst/>
          </a:prstGeom>
          <a:noFill/>
        </p:spPr>
        <p:txBody>
          <a:bodyPr wrap="square" rtlCol="0">
            <a:spAutoFit/>
          </a:bodyPr>
          <a:lstStyle/>
          <a:p>
            <a:r>
              <a:rPr lang="en-US" dirty="0" smtClean="0"/>
              <a:t>Bilingual sticker will still be used.</a:t>
            </a:r>
            <a:endParaRPr lang="en-US" dirty="0"/>
          </a:p>
        </p:txBody>
      </p:sp>
      <p:sp>
        <p:nvSpPr>
          <p:cNvPr id="10" name="TextBox 9"/>
          <p:cNvSpPr txBox="1"/>
          <p:nvPr/>
        </p:nvSpPr>
        <p:spPr>
          <a:xfrm>
            <a:off x="8627633" y="5152751"/>
            <a:ext cx="2033196" cy="923330"/>
          </a:xfrm>
          <a:prstGeom prst="rect">
            <a:avLst/>
          </a:prstGeom>
          <a:noFill/>
        </p:spPr>
        <p:txBody>
          <a:bodyPr wrap="square" rtlCol="0">
            <a:spAutoFit/>
          </a:bodyPr>
          <a:lstStyle/>
          <a:p>
            <a:r>
              <a:rPr lang="en-US" dirty="0" smtClean="0"/>
              <a:t>Hispanic sticker will </a:t>
            </a:r>
            <a:r>
              <a:rPr lang="en-US" dirty="0" smtClean="0"/>
              <a:t>eventually be </a:t>
            </a:r>
            <a:r>
              <a:rPr lang="en-US" dirty="0" smtClean="0"/>
              <a:t>retired. </a:t>
            </a:r>
            <a:endParaRPr lang="en-US" dirty="0"/>
          </a:p>
        </p:txBody>
      </p:sp>
    </p:spTree>
    <p:extLst>
      <p:ext uri="{BB962C8B-B14F-4D97-AF65-F5344CB8AC3E}">
        <p14:creationId xmlns:p14="http://schemas.microsoft.com/office/powerpoint/2010/main" val="7097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280160" y="3861996"/>
            <a:ext cx="9547238" cy="2033194"/>
          </a:xfrm>
        </p:spPr>
        <p:txBody>
          <a:bodyPr/>
          <a:lstStyle/>
          <a:p>
            <a:pPr marL="342900" indent="-342900">
              <a:buFont typeface="Arial" panose="020B0604020202020204" pitchFamily="34" charset="0"/>
              <a:buChar char="•"/>
            </a:pPr>
            <a:r>
              <a:rPr lang="en-US" dirty="0" smtClean="0"/>
              <a:t>What to do with weeded items from the Hispanic Resource Center?</a:t>
            </a:r>
          </a:p>
          <a:p>
            <a:pPr marL="342900" indent="-342900">
              <a:buFont typeface="Arial" panose="020B0604020202020204" pitchFamily="34" charset="0"/>
              <a:buChar char="•"/>
            </a:pPr>
            <a:r>
              <a:rPr lang="en-US" dirty="0" smtClean="0"/>
              <a:t>Please send them to Maria</a:t>
            </a:r>
          </a:p>
          <a:p>
            <a:pPr marL="342900" indent="-342900">
              <a:buFont typeface="Arial" panose="020B0604020202020204" pitchFamily="34" charset="0"/>
              <a:buChar char="•"/>
            </a:pPr>
            <a:r>
              <a:rPr lang="en-US" dirty="0" smtClean="0"/>
              <a:t>What does Maria do with these items?</a:t>
            </a:r>
            <a:endParaRPr lang="en-US" dirty="0"/>
          </a:p>
        </p:txBody>
      </p:sp>
      <p:pic>
        <p:nvPicPr>
          <p:cNvPr id="4098" name="Picture 2" descr="http://awtreylearningcenter.com/wp-content/uploads/2015/04/WeedingCL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318225"/>
            <a:ext cx="3076687" cy="2670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media-cache-ak0.pinimg.com/236x/a6/3f/f1/a63ff151b9e77f5258f3ecc7db0286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072" y="1318225"/>
            <a:ext cx="3704831" cy="279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8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Donations for El Centro de los Pobres </a:t>
            </a:r>
            <a:endParaRPr lang="en-US" sz="32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This center serves over 5000 migrant families a year.</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Sister Nancy Crafton is the heart of the operation. </a:t>
            </a:r>
            <a:endParaRPr lang="en-US" dirty="0">
              <a:latin typeface="Times New Roman" panose="02020603050405020304" pitchFamily="18" charset="0"/>
              <a:cs typeface="Times New Roman" panose="02020603050405020304" pitchFamily="18" charset="0"/>
            </a:endParaRPr>
          </a:p>
        </p:txBody>
      </p:sp>
      <p:pic>
        <p:nvPicPr>
          <p:cNvPr id="7" name="Content Placeholder 6" descr="https://fbcdn-sphotos-b-a.akamaihd.net/hphotos-ak-xpa1/v/t1.0-9/10392100_118494842157_3359309_n.jpg?oh=b3ea24d85e9ef7614d423b9e7cb29132&amp;oe=551162F2&amp;__gda__=1430701827_62e5f43663626dbd8bfc54b84f8fc2fc"/>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52451" y="2553204"/>
            <a:ext cx="3420933" cy="3748088"/>
          </a:xfrm>
          <a:prstGeom prst="rect">
            <a:avLst/>
          </a:prstGeom>
          <a:noFill/>
          <a:ln>
            <a:noFill/>
          </a:ln>
        </p:spPr>
      </p:pic>
      <p:pic>
        <p:nvPicPr>
          <p:cNvPr id="8" name="Content Placeholder 7" descr="http://1.bp.blogspot.com/--ZTyd9_NKaE/TpGSrWTTcCI/AAAAAAAAF_M/FBj1HNTbBGo/s1600/DSCN3536.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84026" y="2582375"/>
            <a:ext cx="3368425" cy="3718917"/>
          </a:xfrm>
          <a:prstGeom prst="rect">
            <a:avLst/>
          </a:prstGeom>
          <a:noFill/>
          <a:ln>
            <a:noFill/>
          </a:ln>
        </p:spPr>
      </p:pic>
      <p:pic>
        <p:nvPicPr>
          <p:cNvPr id="9" name="Picture 8" descr="https://fbcdn-sphotos-b-a.akamaihd.net/hphotos-ak-xpa1/v/t1.0-9/10392100_118516117157_3010604_n.jpg?oh=942c348cfb82ae2891426b886d9c98d2&amp;oe=5507D7C5&amp;__gda__=1426780724_1e55149bbbef70b634784d2a22e32e92"/>
          <p:cNvPicPr/>
          <p:nvPr/>
        </p:nvPicPr>
        <p:blipFill>
          <a:blip r:embed="rId4">
            <a:extLst>
              <a:ext uri="{28A0092B-C50C-407E-A947-70E740481C1C}">
                <a14:useLocalDpi xmlns:a14="http://schemas.microsoft.com/office/drawing/2010/main" val="0"/>
              </a:ext>
            </a:extLst>
          </a:blip>
          <a:srcRect/>
          <a:stretch>
            <a:fillRect/>
          </a:stretch>
        </p:blipFill>
        <p:spPr bwMode="auto">
          <a:xfrm>
            <a:off x="7573384" y="2582375"/>
            <a:ext cx="3324111" cy="3718917"/>
          </a:xfrm>
          <a:prstGeom prst="rect">
            <a:avLst/>
          </a:prstGeom>
          <a:noFill/>
          <a:ln>
            <a:noFill/>
          </a:ln>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418</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Euphemia</vt:lpstr>
      <vt:lpstr>Plantagenet Cherokee</vt:lpstr>
      <vt:lpstr>Times New Roman</vt:lpstr>
      <vt:lpstr>Wingdings</vt:lpstr>
      <vt:lpstr>Academic Literature 16x9</vt:lpstr>
      <vt:lpstr>  Hispanic  Resource  Center </vt:lpstr>
      <vt:lpstr>Hispanic Resource Center</vt:lpstr>
      <vt:lpstr>The Hispanic Resource Center Collection is floating!</vt:lpstr>
      <vt:lpstr>Evolution of Hispanic Resource Center’s Call #’s </vt:lpstr>
      <vt:lpstr>Confused? </vt:lpstr>
      <vt:lpstr>New Call Numbers</vt:lpstr>
      <vt:lpstr>PowerPoint Presentation</vt:lpstr>
      <vt:lpstr>Donations for El Centro de los Pobres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2014-12-01T21:22:04Z</dcterms:created>
  <dcterms:modified xsi:type="dcterms:W3CDTF">2016-03-03T16:49:08Z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