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261" r:id="rId4"/>
    <p:sldId id="272" r:id="rId5"/>
    <p:sldId id="257" r:id="rId6"/>
    <p:sldId id="258" r:id="rId7"/>
    <p:sldId id="270" r:id="rId8"/>
    <p:sldId id="269" r:id="rId9"/>
    <p:sldId id="268" r:id="rId10"/>
    <p:sldId id="274" r:id="rId11"/>
    <p:sldId id="27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yci Barnett" initials="KB" lastIdx="1" clrIdx="0">
    <p:extLst>
      <p:ext uri="{19B8F6BF-5375-455C-9EA6-DF929625EA0E}">
        <p15:presenceInfo xmlns:p15="http://schemas.microsoft.com/office/powerpoint/2012/main" userId="S-1-5-21-1497114945-747731757-620655208-280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86" d="100"/>
          <a:sy n="86" d="100"/>
        </p:scale>
        <p:origin x="90" y="5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cap="all" baseline="0" dirty="0" smtClean="0">
                <a:effectLst/>
              </a:rPr>
              <a:t>Percentage of Overdue vs cancelled or forgiven Oct 2013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Cancel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Barkman</c:v>
                </c:pt>
                <c:pt idx="1">
                  <c:v>Lamb</c:v>
                </c:pt>
                <c:pt idx="2">
                  <c:v>Pwest</c:v>
                </c:pt>
                <c:pt idx="3">
                  <c:v>Rawlings</c:v>
                </c:pt>
                <c:pt idx="4">
                  <c:v>Sattelites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0.11</c:v>
                </c:pt>
                <c:pt idx="2">
                  <c:v>0.01</c:v>
                </c:pt>
                <c:pt idx="3">
                  <c:v>0.22</c:v>
                </c:pt>
                <c:pt idx="4">
                  <c:v>0.12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Forgiven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Barkman</c:v>
                </c:pt>
                <c:pt idx="1">
                  <c:v>Lamb</c:v>
                </c:pt>
                <c:pt idx="2">
                  <c:v>Pwest</c:v>
                </c:pt>
                <c:pt idx="3">
                  <c:v>Rawlings</c:v>
                </c:pt>
                <c:pt idx="4">
                  <c:v>Sattelites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0.11</c:v>
                </c:pt>
                <c:pt idx="1">
                  <c:v>0.03</c:v>
                </c:pt>
                <c:pt idx="2">
                  <c:v>0</c:v>
                </c:pt>
                <c:pt idx="3">
                  <c:v>0.14000000000000001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7264256"/>
        <c:axId val="847264800"/>
      </c:barChart>
      <c:catAx>
        <c:axId val="84726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264800"/>
        <c:crosses val="autoZero"/>
        <c:auto val="1"/>
        <c:lblAlgn val="ctr"/>
        <c:lblOffset val="100"/>
        <c:noMultiLvlLbl val="0"/>
      </c:catAx>
      <c:valAx>
        <c:axId val="8472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26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8-18T07:22:19.723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5DFC1-02B4-4DBC-83C3-78421F948F30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A5F64-072D-4169-9E21-5E1125BF8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A5F64-072D-4169-9E21-5E1125BF85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3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3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9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3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7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7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8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62EF92F-D144-46FB-99D5-A781F6CC7C65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7B38BAB-9E35-4DA8-8369-179771667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pueblolibrary.org/sites/default/files/documents/Customer%20Resolution%20Form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59" y="1306286"/>
            <a:ext cx="9967893" cy="3161745"/>
          </a:xfrm>
        </p:spPr>
        <p:txBody>
          <a:bodyPr/>
          <a:lstStyle/>
          <a:p>
            <a:pPr algn="ctr"/>
            <a:r>
              <a:rPr lang="en-US" sz="6600" dirty="0" smtClean="0"/>
              <a:t>Creating Consistency for </a:t>
            </a:r>
            <a:br>
              <a:rPr lang="en-US" sz="6600" dirty="0" smtClean="0"/>
            </a:br>
            <a:r>
              <a:rPr lang="en-US" sz="6600" dirty="0" smtClean="0"/>
              <a:t>fine disputes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Forgive or Cancel late charges: who can, how much, and for what reasons.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3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remove charges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03" y="2120900"/>
            <a:ext cx="7524943" cy="4051300"/>
          </a:xfrm>
        </p:spPr>
      </p:pic>
      <p:grpSp>
        <p:nvGrpSpPr>
          <p:cNvPr id="9" name="Group 8"/>
          <p:cNvGrpSpPr/>
          <p:nvPr/>
        </p:nvGrpSpPr>
        <p:grpSpPr>
          <a:xfrm>
            <a:off x="702527" y="2252546"/>
            <a:ext cx="1775230" cy="757844"/>
            <a:chOff x="702527" y="2252546"/>
            <a:chExt cx="1775230" cy="757844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750741" y="2252546"/>
              <a:ext cx="585962" cy="8921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2527" y="2364059"/>
              <a:ext cx="17752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Choose Paying</a:t>
              </a:r>
            </a:p>
            <a:p>
              <a:r>
                <a:rPr lang="en-US" dirty="0" smtClean="0"/>
                <a:t>Bills in </a:t>
              </a:r>
              <a:r>
                <a:rPr lang="en-US" dirty="0" err="1" smtClean="0"/>
                <a:t>Sirsi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02527" y="3642731"/>
            <a:ext cx="1725537" cy="480845"/>
            <a:chOff x="702527" y="2252546"/>
            <a:chExt cx="1725537" cy="480845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1750741" y="2252546"/>
              <a:ext cx="585962" cy="8921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02527" y="2364059"/>
              <a:ext cx="1725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Type in card #</a:t>
              </a:r>
              <a:endParaRPr lang="en-US" dirty="0"/>
            </a:p>
          </p:txBody>
        </p:sp>
      </p:grpSp>
      <p:cxnSp>
        <p:nvCxnSpPr>
          <p:cNvPr id="14" name="Straight Arrow Connector 13"/>
          <p:cNvCxnSpPr>
            <a:stCxn id="15" idx="1"/>
          </p:cNvCxnSpPr>
          <p:nvPr/>
        </p:nvCxnSpPr>
        <p:spPr>
          <a:xfrm flipH="1">
            <a:off x="5307981" y="4093026"/>
            <a:ext cx="720442" cy="3231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28423" y="3492861"/>
            <a:ext cx="523430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ype in amount, and then select forgive or cancel in drop down menu.  Don’t use if amount will go into a collection fee.  If so, then use the individual payment options below.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8787161" y="4693190"/>
            <a:ext cx="437945" cy="57792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5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Notate the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5226602" cy="4050792"/>
          </a:xfrm>
        </p:spPr>
        <p:txBody>
          <a:bodyPr/>
          <a:lstStyle/>
          <a:p>
            <a:r>
              <a:rPr lang="en-US" dirty="0" smtClean="0"/>
              <a:t>If you forgive or cancel for any amount always put a note in the account.</a:t>
            </a:r>
          </a:p>
          <a:p>
            <a:r>
              <a:rPr lang="en-US" dirty="0" smtClean="0"/>
              <a:t>Always read the notes before agreeing to waive a fine.</a:t>
            </a:r>
          </a:p>
          <a:p>
            <a:r>
              <a:rPr lang="en-US" dirty="0" smtClean="0"/>
              <a:t>Go to Modify User, click Extended Info tab, and type in box next to Note. Start with the date, and end with your initials.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450" y="670537"/>
            <a:ext cx="5553850" cy="548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1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Circulation Module on fine waiving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ability to handle fines in a calm and flexible manner is a critical element in the way customers will perceive the </a:t>
            </a:r>
            <a:r>
              <a:rPr lang="en-US" dirty="0" smtClean="0"/>
              <a:t>services </a:t>
            </a:r>
            <a:r>
              <a:rPr lang="en-US" dirty="0"/>
              <a:t>offered by the library. </a:t>
            </a:r>
            <a:r>
              <a:rPr lang="en-US" dirty="0" smtClean="0"/>
              <a:t> Staff can forgive or cancel up to $5 if the customer feels the fines </a:t>
            </a:r>
            <a:r>
              <a:rPr lang="en-US" dirty="0" smtClean="0"/>
              <a:t>were </a:t>
            </a:r>
            <a:r>
              <a:rPr lang="en-US" dirty="0" smtClean="0"/>
              <a:t>unjust. </a:t>
            </a:r>
            <a:r>
              <a:rPr lang="en-US" dirty="0"/>
              <a:t> Examples of circumstances in which you may choose to FORGIVE a fine include </a:t>
            </a:r>
            <a:r>
              <a:rPr lang="en-US" dirty="0" smtClean="0"/>
              <a:t>identity theft, </a:t>
            </a:r>
            <a:r>
              <a:rPr lang="en-US" dirty="0"/>
              <a:t>severe weather, illness, hospitalization, death of a family member, </a:t>
            </a:r>
            <a:r>
              <a:rPr lang="en-US" dirty="0" smtClean="0"/>
              <a:t>juvenile now adult, or lack of knowledge. Examples of </a:t>
            </a:r>
            <a:r>
              <a:rPr lang="en-US" dirty="0"/>
              <a:t>circumstances in which you may </a:t>
            </a:r>
            <a:r>
              <a:rPr lang="en-US" dirty="0" smtClean="0"/>
              <a:t>CANCEL </a:t>
            </a:r>
            <a:r>
              <a:rPr lang="en-US" dirty="0"/>
              <a:t>a fine </a:t>
            </a:r>
            <a:r>
              <a:rPr lang="en-US" dirty="0" smtClean="0"/>
              <a:t>include </a:t>
            </a:r>
            <a:r>
              <a:rPr lang="en-US" dirty="0"/>
              <a:t>PCCLD technology </a:t>
            </a:r>
            <a:r>
              <a:rPr lang="en-US" dirty="0" smtClean="0"/>
              <a:t>issues, failure to backdate, previously paid, and asked to renew.  Refer to </a:t>
            </a:r>
            <a:r>
              <a:rPr lang="en-US" dirty="0"/>
              <a:t>a </a:t>
            </a:r>
            <a:r>
              <a:rPr lang="en-US" dirty="0" smtClean="0"/>
              <a:t>Manager if customer wants more than $5 waived, and do not remove collection </a:t>
            </a:r>
            <a:r>
              <a:rPr lang="en-US" dirty="0"/>
              <a:t>agency REFERRAL </a:t>
            </a:r>
            <a:r>
              <a:rPr lang="en-US" dirty="0" smtClean="0"/>
              <a:t>fees unless it was library’s fault. </a:t>
            </a:r>
            <a:r>
              <a:rPr lang="en-US" dirty="0"/>
              <a:t> </a:t>
            </a:r>
          </a:p>
          <a:p>
            <a:r>
              <a:rPr lang="en-US" dirty="0" smtClean="0"/>
              <a:t>After empathizing with their circumstance, and </a:t>
            </a:r>
            <a:r>
              <a:rPr lang="en-US" dirty="0" smtClean="0"/>
              <a:t>removing </a:t>
            </a:r>
            <a:r>
              <a:rPr lang="en-US" dirty="0" smtClean="0"/>
              <a:t>fines explain a way for them to avoid that in the future like our library elf system, online renewals, or our loan rules.</a:t>
            </a:r>
            <a:r>
              <a:rPr lang="en-US" dirty="0"/>
              <a:t> If you do this, please note the account in the following manner: </a:t>
            </a:r>
            <a:r>
              <a:rPr lang="en-US" dirty="0" smtClean="0"/>
              <a:t>“2/15/14 Forgave </a:t>
            </a:r>
            <a:r>
              <a:rPr lang="en-US" dirty="0" smtClean="0"/>
              <a:t>$5 </a:t>
            </a:r>
            <a:r>
              <a:rPr lang="en-US" dirty="0"/>
              <a:t>for </a:t>
            </a:r>
            <a:r>
              <a:rPr lang="en-US" dirty="0" err="1" smtClean="0"/>
              <a:t>dvds</a:t>
            </a:r>
            <a:r>
              <a:rPr lang="en-US" dirty="0" smtClean="0"/>
              <a:t> </a:t>
            </a:r>
            <a:r>
              <a:rPr lang="en-US" dirty="0"/>
              <a:t>returned late.  </a:t>
            </a:r>
            <a:r>
              <a:rPr lang="en-US" dirty="0" smtClean="0"/>
              <a:t>Ice on the road. Explained phone and online renewal system. </a:t>
            </a:r>
            <a:r>
              <a:rPr lang="en-US" dirty="0"/>
              <a:t> </a:t>
            </a:r>
            <a:r>
              <a:rPr lang="en-US" dirty="0" err="1" smtClean="0"/>
              <a:t>kbarnett</a:t>
            </a:r>
            <a:r>
              <a:rPr lang="en-US" dirty="0" smtClean="0"/>
              <a:t>/</a:t>
            </a:r>
            <a:r>
              <a:rPr lang="en-US" dirty="0" err="1" smtClean="0"/>
              <a:t>ra</a:t>
            </a:r>
            <a:r>
              <a:rPr lang="en-US" dirty="0" err="1"/>
              <a:t>.</a:t>
            </a:r>
            <a:r>
              <a:rPr lang="en-US" dirty="0"/>
              <a:t>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7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Customers often approach staff and management requesting that their fines or charges for lost items be taken off of their account.  This is a great opportunity for the library employee to be empathetic to the customer, but it could also be a sticky situation because we need to apply the fine policy fairly.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fine waiving guidelines were developed to help improve consistency across the district, and assist employees and managers consistently apply the fine policies.</a:t>
            </a:r>
          </a:p>
        </p:txBody>
      </p:sp>
    </p:spTree>
    <p:extLst>
      <p:ext uri="{BB962C8B-B14F-4D97-AF65-F5344CB8AC3E}">
        <p14:creationId xmlns:p14="http://schemas.microsoft.com/office/powerpoint/2010/main" val="270199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actually happening –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12161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641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% Goal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Branches should have a goal of Cancelling and Forgiving in the 15-10% range.</a:t>
            </a:r>
          </a:p>
          <a:p>
            <a:r>
              <a:rPr lang="en-US" dirty="0" smtClean="0"/>
              <a:t>We don’t want to be too strict nor too lenient.</a:t>
            </a:r>
          </a:p>
          <a:p>
            <a:r>
              <a:rPr lang="en-US" dirty="0" smtClean="0"/>
              <a:t>Rawlings waives might be slightly higher due to referrals from the other branches, and will aim for the 25-20% range.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1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Fine Survey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Circ</a:t>
            </a:r>
            <a:r>
              <a:rPr lang="en-US" dirty="0" smtClean="0"/>
              <a:t> Task Force and Public Service Managers were surveyed</a:t>
            </a:r>
          </a:p>
          <a:p>
            <a:r>
              <a:rPr lang="en-US" dirty="0" smtClean="0"/>
              <a:t>Most agreed that Staff should be able to forgive and cancel around $5</a:t>
            </a:r>
          </a:p>
          <a:p>
            <a:r>
              <a:rPr lang="en-US" dirty="0" smtClean="0"/>
              <a:t>Majority agreed that Managers should be able to forgive and cancel around $20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8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765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reasons to mark it </a:t>
            </a:r>
            <a:r>
              <a:rPr lang="en-US" dirty="0" err="1" smtClean="0"/>
              <a:t>fORGIVEN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07580"/>
            <a:ext cx="10058400" cy="3646449"/>
          </a:xfrm>
        </p:spPr>
        <p:txBody>
          <a:bodyPr>
            <a:normAutofit/>
          </a:bodyPr>
          <a:lstStyle/>
          <a:p>
            <a:r>
              <a:rPr lang="en-US" dirty="0" smtClean="0"/>
              <a:t>Example of Forgiven (customer “fault”)</a:t>
            </a:r>
          </a:p>
          <a:p>
            <a:pPr lvl="1"/>
            <a:r>
              <a:rPr lang="en-US" dirty="0" smtClean="0"/>
              <a:t>Learning Curve – The customer expresses frustration that they didn’t know the rules.</a:t>
            </a:r>
          </a:p>
          <a:p>
            <a:pPr lvl="1"/>
            <a:r>
              <a:rPr lang="en-US" dirty="0"/>
              <a:t>Family emergency – Death, Hospitalization, Illness</a:t>
            </a:r>
          </a:p>
          <a:p>
            <a:pPr lvl="1"/>
            <a:r>
              <a:rPr lang="en-US" dirty="0"/>
              <a:t>Identity theft – customer claims not to have checked out material (give them new card &amp; explain in future if they loose card, must contact library right away).</a:t>
            </a:r>
          </a:p>
          <a:p>
            <a:pPr lvl="1"/>
            <a:r>
              <a:rPr lang="en-US" dirty="0"/>
              <a:t>Juvenile now adult – Juvenile claims their parent ran up fines on their card</a:t>
            </a:r>
          </a:p>
          <a:p>
            <a:pPr lvl="1"/>
            <a:r>
              <a:rPr lang="en-US" dirty="0"/>
              <a:t>Bad Weather – Severe weather kept them from returning items (explain renewal process available over phone and online)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796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765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reasons to mark it cancelled?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07580"/>
            <a:ext cx="10058400" cy="3646449"/>
          </a:xfrm>
        </p:spPr>
        <p:txBody>
          <a:bodyPr>
            <a:normAutofit/>
          </a:bodyPr>
          <a:lstStyle/>
          <a:p>
            <a:r>
              <a:rPr lang="en-US" dirty="0" smtClean="0"/>
              <a:t>Example of Cancelled (library fault)</a:t>
            </a:r>
          </a:p>
          <a:p>
            <a:pPr lvl="1"/>
            <a:r>
              <a:rPr lang="en-US" dirty="0" smtClean="0"/>
              <a:t>Customer claims they asked staff to renew – update customers account information, explain to them about our library elf service</a:t>
            </a:r>
          </a:p>
          <a:p>
            <a:pPr lvl="1"/>
            <a:r>
              <a:rPr lang="en-US" dirty="0" smtClean="0"/>
              <a:t>Item </a:t>
            </a:r>
            <a:r>
              <a:rPr lang="en-US" dirty="0"/>
              <a:t>found on shelf</a:t>
            </a:r>
          </a:p>
          <a:p>
            <a:pPr lvl="1"/>
            <a:r>
              <a:rPr lang="en-US" dirty="0"/>
              <a:t>Failure to backdate</a:t>
            </a:r>
          </a:p>
          <a:p>
            <a:pPr lvl="1"/>
            <a:r>
              <a:rPr lang="en-US" dirty="0" smtClean="0"/>
              <a:t>Claims they had previously paid fine.</a:t>
            </a:r>
          </a:p>
        </p:txBody>
      </p:sp>
    </p:spTree>
    <p:extLst>
      <p:ext uri="{BB962C8B-B14F-4D97-AF65-F5344CB8AC3E}">
        <p14:creationId xmlns:p14="http://schemas.microsoft.com/office/powerpoint/2010/main" val="250683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can forgive or cancel up to $5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Show </a:t>
            </a:r>
            <a:r>
              <a:rPr lang="en-US" dirty="0"/>
              <a:t>empathy </a:t>
            </a:r>
            <a:r>
              <a:rPr lang="en-US" dirty="0" smtClean="0"/>
              <a:t>for their point of view.  </a:t>
            </a:r>
            <a:r>
              <a:rPr lang="en-US" i="1" dirty="0" smtClean="0"/>
              <a:t>“I hear that you believe this fine is not your fault, let me look at your account to see what I can do”</a:t>
            </a:r>
          </a:p>
          <a:p>
            <a:r>
              <a:rPr lang="en-US" dirty="0" smtClean="0"/>
              <a:t>Review </a:t>
            </a:r>
            <a:r>
              <a:rPr lang="en-US" dirty="0"/>
              <a:t>the history of paid fines and notes, so you can have a better understanding of what is going on with the account.  </a:t>
            </a:r>
            <a:r>
              <a:rPr lang="en-US" dirty="0" smtClean="0"/>
              <a:t>If there is a history of fine waiving then refer to a </a:t>
            </a:r>
            <a:r>
              <a:rPr lang="en-US" dirty="0" smtClean="0"/>
              <a:t>Manager. </a:t>
            </a:r>
            <a:r>
              <a:rPr lang="en-US" i="1" dirty="0" smtClean="0"/>
              <a:t>“It seems we have previously waived fines, if you want this fine waived you will need to speak to my manager.  I can check out 2 items to you, but you will need to contact them before your next checkout.”  </a:t>
            </a:r>
            <a:r>
              <a:rPr lang="en-US" dirty="0" smtClean="0"/>
              <a:t>(make sure to notate acct that you allowed 2 checkouts)</a:t>
            </a:r>
            <a:endParaRPr lang="en-US" i="1" dirty="0" smtClean="0"/>
          </a:p>
          <a:p>
            <a:r>
              <a:rPr lang="en-US" dirty="0" smtClean="0"/>
              <a:t>Staff can </a:t>
            </a:r>
            <a:r>
              <a:rPr lang="en-US" dirty="0" smtClean="0"/>
              <a:t>forgive </a:t>
            </a:r>
            <a:r>
              <a:rPr lang="en-US" dirty="0" smtClean="0"/>
              <a:t>or cancel </a:t>
            </a:r>
            <a:r>
              <a:rPr lang="en-US" dirty="0" smtClean="0"/>
              <a:t>a maximum </a:t>
            </a:r>
            <a:r>
              <a:rPr lang="en-US" dirty="0" smtClean="0"/>
              <a:t>of $</a:t>
            </a:r>
            <a:r>
              <a:rPr lang="en-US" dirty="0" smtClean="0"/>
              <a:t>5. Explain to them a way to avoid this in future, and remove charges.  Example “2/14/14 </a:t>
            </a:r>
            <a:r>
              <a:rPr lang="en-US" dirty="0" smtClean="0"/>
              <a:t>customer couldn’t return items because of ice on the road.  Forgave $5, and explained phone or online renewal system. </a:t>
            </a:r>
            <a:r>
              <a:rPr lang="en-US" dirty="0" err="1" smtClean="0"/>
              <a:t>Kbarnett</a:t>
            </a:r>
            <a:r>
              <a:rPr lang="en-US" dirty="0" smtClean="0"/>
              <a:t>/</a:t>
            </a:r>
            <a:r>
              <a:rPr lang="en-US" dirty="0" err="1" smtClean="0"/>
              <a:t>ra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If they want more than $5 removed refer to manager by having them fill out </a:t>
            </a:r>
            <a:r>
              <a:rPr lang="en-US" dirty="0" smtClean="0">
                <a:hlinkClick r:id="rId2"/>
              </a:rPr>
              <a:t>customer resolution form</a:t>
            </a:r>
            <a:r>
              <a:rPr lang="en-US" dirty="0" smtClean="0"/>
              <a:t>, and give form to your Manager.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9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460513" cy="1609344"/>
          </a:xfrm>
        </p:spPr>
        <p:txBody>
          <a:bodyPr/>
          <a:lstStyle/>
          <a:p>
            <a:r>
              <a:rPr lang="en-US" dirty="0" smtClean="0"/>
              <a:t>Manager can forgive or cancel any amount over $5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 </a:t>
            </a:r>
            <a:r>
              <a:rPr lang="en-US" dirty="0" smtClean="0"/>
              <a:t>can take off up to $20 for any reason given by customer, but make sure to put a note on their account, and explain a way for them to avoid that circumstance in the future.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fine</a:t>
            </a:r>
            <a:r>
              <a:rPr lang="en-US" dirty="0" smtClean="0"/>
              <a:t> </a:t>
            </a:r>
            <a:r>
              <a:rPr lang="en-US" dirty="0" smtClean="0"/>
              <a:t>is more than $20 and includes lost items ask for documentation </a:t>
            </a:r>
            <a:r>
              <a:rPr lang="en-US" dirty="0" smtClean="0"/>
              <a:t>like a hospital bill or a police report</a:t>
            </a:r>
            <a:r>
              <a:rPr lang="en-US" dirty="0" smtClean="0"/>
              <a:t>.  </a:t>
            </a:r>
            <a:r>
              <a:rPr lang="en-US" dirty="0" smtClean="0"/>
              <a:t>If they say their card was used fraudulently ask them to fill out a police report and bring that to you.</a:t>
            </a:r>
          </a:p>
          <a:p>
            <a:r>
              <a:rPr lang="en-US" dirty="0" smtClean="0"/>
              <a:t>Do not waive the $10 referral fee unless it was the library’s fault.   </a:t>
            </a:r>
          </a:p>
          <a:p>
            <a:r>
              <a:rPr lang="en-US" dirty="0" smtClean="0"/>
              <a:t>If feel uncomfortable or there is </a:t>
            </a:r>
            <a:r>
              <a:rPr lang="en-US" dirty="0" smtClean="0"/>
              <a:t>a fine waiving </a:t>
            </a:r>
            <a:r>
              <a:rPr lang="en-US" dirty="0" smtClean="0"/>
              <a:t>history then refer to Circulation Manager.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73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529</TotalTime>
  <Words>718</Words>
  <Application>Microsoft Office PowerPoint</Application>
  <PresentationFormat>Widescreen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Rockwell</vt:lpstr>
      <vt:lpstr>Rockwell Condensed</vt:lpstr>
      <vt:lpstr>Wingdings</vt:lpstr>
      <vt:lpstr>Wood Type</vt:lpstr>
      <vt:lpstr>Creating Consistency for  fine disputes</vt:lpstr>
      <vt:lpstr>Goal </vt:lpstr>
      <vt:lpstr>What is actually happening – </vt:lpstr>
      <vt:lpstr>Fine % Goal </vt:lpstr>
      <vt:lpstr>Results of Fine Survey</vt:lpstr>
      <vt:lpstr>What are reasons to mark it fORGIVEN?</vt:lpstr>
      <vt:lpstr>What are reasons to mark it cancelled?</vt:lpstr>
      <vt:lpstr>Staff can forgive or cancel up to $5</vt:lpstr>
      <vt:lpstr>Manager can forgive or cancel any amount over $5</vt:lpstr>
      <vt:lpstr>How to remove charges</vt:lpstr>
      <vt:lpstr>Notate the account</vt:lpstr>
      <vt:lpstr>Updated Circulation Module on fine waiving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forgive or not to forgive, that is the question</dc:title>
  <dc:creator>Kayci Barnett</dc:creator>
  <cp:lastModifiedBy>Kayci Barnett</cp:lastModifiedBy>
  <cp:revision>43</cp:revision>
  <dcterms:created xsi:type="dcterms:W3CDTF">2014-04-07T19:01:52Z</dcterms:created>
  <dcterms:modified xsi:type="dcterms:W3CDTF">2014-08-18T14:31:21Z</dcterms:modified>
</cp:coreProperties>
</file>