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2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291475b7b_0_261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6291475b7b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6291475b7b_0_266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g6291475b7b_0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6291475b7b_0_276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g6291475b7b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6291475b7b_0_281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g6291475b7b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6291475b7b_0_286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g6291475b7b_0_2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6291475b7b_0_295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6291475b7b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291475b7b_0_300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6291475b7b_0_3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6291475b7b_0_312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g6291475b7b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6291475b7b_0_317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g6291475b7b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6291475b7b_0_324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g6291475b7b_0_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6291475b7b_0_204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g6291475b7b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291475b7b_0_211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6291475b7b_0_2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6291475b7b_0_217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g6291475b7b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6291475b7b_0_225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6291475b7b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6291475b7b_0_232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g6291475b7b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6291475b7b_0_242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6291475b7b_0_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6291475b7b_0_249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6291475b7b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291475b7b_0_256:notes"/>
          <p:cNvSpPr txBox="1">
            <a:spLocks noGrp="1"/>
          </p:cNvSpPr>
          <p:nvPr>
            <p:ph type="body" idx="1"/>
          </p:nvPr>
        </p:nvSpPr>
        <p:spPr>
          <a:xfrm>
            <a:off x="686097" y="4343702"/>
            <a:ext cx="5485800" cy="411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g6291475b7b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>
            <a:spLocks noGrp="1"/>
          </p:cNvSpPr>
          <p:nvPr>
            <p:ph type="title"/>
          </p:nvPr>
        </p:nvSpPr>
        <p:spPr>
          <a:xfrm rot="5400000">
            <a:off x="5463750" y="1371628"/>
            <a:ext cx="438870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6"/>
          <p:cNvSpPr txBox="1">
            <a:spLocks noGrp="1"/>
          </p:cNvSpPr>
          <p:nvPr>
            <p:ph type="body" idx="1"/>
          </p:nvPr>
        </p:nvSpPr>
        <p:spPr>
          <a:xfrm rot="5400000">
            <a:off x="1272750" y="-609572"/>
            <a:ext cx="43887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7"/>
          <p:cNvSpPr txBox="1">
            <a:spLocks noGrp="1"/>
          </p:cNvSpPr>
          <p:nvPr>
            <p:ph type="body" idx="1"/>
          </p:nvPr>
        </p:nvSpPr>
        <p:spPr>
          <a:xfrm rot="5400000">
            <a:off x="2874750" y="-1217400"/>
            <a:ext cx="33945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8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>
            <a:spLocks noGrp="1"/>
          </p:cNvSpPr>
          <p:nvPr>
            <p:ph type="title"/>
          </p:nvPr>
        </p:nvSpPr>
        <p:spPr>
          <a:xfrm>
            <a:off x="457200" y="204788"/>
            <a:ext cx="3008400" cy="8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9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00" cy="43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88" name="Google Shape;88;p19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400" cy="35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3"/>
          </p:nvPr>
        </p:nvSpPr>
        <p:spPr>
          <a:xfrm>
            <a:off x="4645025" y="1151335"/>
            <a:ext cx="40419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4"/>
          </p:nvPr>
        </p:nvSpPr>
        <p:spPr>
          <a:xfrm>
            <a:off x="4645025" y="1631156"/>
            <a:ext cx="4041900" cy="29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722313" y="3305175"/>
            <a:ext cx="7772400" cy="10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C2BD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eblolibrary.org/about/borrowingrule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aff-pueblopl.bywatersolutions.com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Issuing Library Cards</a:t>
            </a:r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New &amp; Replacements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Temporary ID</a:t>
            </a:r>
            <a:endParaRPr/>
          </a:p>
        </p:txBody>
      </p:sp>
      <p:pic>
        <p:nvPicPr>
          <p:cNvPr id="202" name="Google Shape;20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2925" y="1500188"/>
            <a:ext cx="6043613" cy="214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the Profile type</a:t>
            </a:r>
            <a:endParaRPr/>
          </a:p>
        </p:txBody>
      </p:sp>
      <p:sp>
        <p:nvSpPr>
          <p:cNvPr id="208" name="Google Shape;208;p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When you change the status and save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"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will automatically update the privilege length.</a:t>
            </a:r>
            <a:endParaRPr/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9" name="Google Shape;209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68512" y="2263378"/>
            <a:ext cx="5085160" cy="150852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p35"/>
          <p:cNvCxnSpPr/>
          <p:nvPr/>
        </p:nvCxnSpPr>
        <p:spPr>
          <a:xfrm rot="10800000" flipH="1">
            <a:off x="877887" y="2628750"/>
            <a:ext cx="1524000" cy="2859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211" name="Google Shape;211;p35"/>
          <p:cNvSpPr txBox="1"/>
          <p:nvPr/>
        </p:nvSpPr>
        <p:spPr>
          <a:xfrm>
            <a:off x="0" y="2926556"/>
            <a:ext cx="21210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Scan in a library card</a:t>
            </a:r>
            <a:endParaRPr/>
          </a:p>
        </p:txBody>
      </p:sp>
      <p:cxnSp>
        <p:nvCxnSpPr>
          <p:cNvPr id="212" name="Google Shape;212;p35"/>
          <p:cNvCxnSpPr/>
          <p:nvPr/>
        </p:nvCxnSpPr>
        <p:spPr>
          <a:xfrm rot="10800000">
            <a:off x="4076700" y="3259547"/>
            <a:ext cx="990600" cy="2859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miter lim="800000"/>
            <a:headEnd type="none" w="med" len="med"/>
            <a:tailEnd type="stealth" w="med" len="med"/>
          </a:ln>
        </p:spPr>
      </p:cxnSp>
      <p:sp>
        <p:nvSpPr>
          <p:cNvPr id="213" name="Google Shape;213;p35"/>
          <p:cNvSpPr txBox="1"/>
          <p:nvPr/>
        </p:nvSpPr>
        <p:spPr>
          <a:xfrm>
            <a:off x="5067300" y="3418881"/>
            <a:ext cx="25020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the profile status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Profile Type </a:t>
            </a:r>
            <a:r>
              <a:rPr lang="en" sz="4400" b="1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Resident Adult/Minor </a:t>
            </a:r>
            <a:endParaRPr/>
          </a:p>
        </p:txBody>
      </p:sp>
      <p:sp>
        <p:nvSpPr>
          <p:cNvPr id="219" name="Google Shape;219;p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 sz="3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Resident</a:t>
            </a:r>
            <a:r>
              <a:rPr lang="en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Reside or own property in Pueblo County.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 sz="3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RESADULT</a:t>
            </a:r>
            <a:r>
              <a:rPr lang="en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-Customers 18 years of age and older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 sz="3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RESMINOR</a:t>
            </a:r>
            <a:r>
              <a:rPr lang="en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- Customers 17 and younger.  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" sz="4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Profile Type </a:t>
            </a:r>
            <a:r>
              <a:rPr lang="en" sz="4000" b="1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Nonresident Adult/Minor </a:t>
            </a:r>
            <a:endParaRPr/>
          </a:p>
        </p:txBody>
      </p:sp>
      <p:sp>
        <p:nvSpPr>
          <p:cNvPr id="225" name="Google Shape;225;p3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" sz="3200" b="1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Nonresident</a:t>
            </a:r>
            <a:r>
              <a:rPr lang="en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- Customers who live outside Pueblo County, but within Colorado.  They cannot access downloadable content (ebooks) and certain licensed databases, and are not eligible for Interlibrary Loan services.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NONRESADLT – Over 18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NONRESMNR– Under 17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Minors Only</a:t>
            </a:r>
            <a:endParaRPr/>
          </a:p>
        </p:txBody>
      </p:sp>
      <p:sp>
        <p:nvSpPr>
          <p:cNvPr id="231" name="Google Shape;231;p38"/>
          <p:cNvSpPr txBox="1">
            <a:spLocks noGrp="1"/>
          </p:cNvSpPr>
          <p:nvPr>
            <p:ph type="body" idx="1"/>
          </p:nvPr>
        </p:nvSpPr>
        <p:spPr>
          <a:xfrm>
            <a:off x="457200" y="1063228"/>
            <a:ext cx="7848600" cy="10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the adult with them if they are the parent or guardian, and will take responsibility for the acct. 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their parent’s acct, if over $10 in fines do not issue a new acct.  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" sz="20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 the parent’s name in the Guarantor Information.</a:t>
            </a:r>
            <a:endParaRPr/>
          </a:p>
        </p:txBody>
      </p:sp>
      <p:pic>
        <p:nvPicPr>
          <p:cNvPr id="232" name="Google Shape;232;p38" descr="child with book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609600" y="2501503"/>
            <a:ext cx="1891903" cy="1727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78000" y="2441374"/>
            <a:ext cx="4408526" cy="26461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4" name="Google Shape;234;p38"/>
          <p:cNvCxnSpPr/>
          <p:nvPr/>
        </p:nvCxnSpPr>
        <p:spPr>
          <a:xfrm rot="10800000">
            <a:off x="2687500" y="2571625"/>
            <a:ext cx="250500" cy="509700"/>
          </a:xfrm>
          <a:prstGeom prst="straightConnector1">
            <a:avLst/>
          </a:prstGeom>
          <a:noFill/>
          <a:ln w="38100" cap="flat" cmpd="sng">
            <a:solidFill>
              <a:srgbClr val="BE4B48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35" name="Google Shape;235;p38"/>
          <p:cNvCxnSpPr/>
          <p:nvPr/>
        </p:nvCxnSpPr>
        <p:spPr>
          <a:xfrm>
            <a:off x="3715563" y="4161150"/>
            <a:ext cx="533400" cy="171600"/>
          </a:xfrm>
          <a:prstGeom prst="straightConnector1">
            <a:avLst/>
          </a:prstGeom>
          <a:noFill/>
          <a:ln w="38100" cap="flat" cmpd="sng">
            <a:solidFill>
              <a:srgbClr val="BE4B48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36" name="Google Shape;236;p38"/>
          <p:cNvSpPr txBox="1"/>
          <p:nvPr/>
        </p:nvSpPr>
        <p:spPr>
          <a:xfrm>
            <a:off x="1487175" y="3912475"/>
            <a:ext cx="2228400" cy="5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parent’s name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Profile Type </a:t>
            </a:r>
            <a:r>
              <a:rPr lang="en" sz="4400" b="1" i="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Unverified </a:t>
            </a:r>
            <a:endParaRPr/>
          </a:p>
        </p:txBody>
      </p:sp>
      <p:sp>
        <p:nvSpPr>
          <p:cNvPr id="242" name="Google Shape;242;p3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proof of address was not provided at the time of registration</a:t>
            </a:r>
            <a:endParaRPr sz="2400"/>
          </a:p>
          <a:p>
            <a:pPr marL="342900" marR="0" lvl="0" indent="-2921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issues with the account and staff have changed the account status.  </a:t>
            </a:r>
            <a:endParaRPr sz="2400"/>
          </a:p>
          <a:p>
            <a:pPr marL="342900" marR="0" lvl="0" indent="-2921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Allows the customer to check out two items at a time and access to some library services may be limited.  The privilege expires 30 days from the registrations date. </a:t>
            </a:r>
            <a:endParaRPr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Notes</a:t>
            </a:r>
            <a:endParaRPr/>
          </a:p>
        </p:txBody>
      </p:sp>
      <p:pic>
        <p:nvPicPr>
          <p:cNvPr id="248" name="Google Shape;248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81200" y="2057400"/>
            <a:ext cx="3707606" cy="2586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100" y="1428750"/>
            <a:ext cx="5000625" cy="457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0" name="Google Shape;250;p40"/>
          <p:cNvCxnSpPr/>
          <p:nvPr/>
        </p:nvCxnSpPr>
        <p:spPr>
          <a:xfrm>
            <a:off x="685800" y="1200150"/>
            <a:ext cx="457200" cy="4002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51" name="Google Shape;251;p40"/>
          <p:cNvCxnSpPr/>
          <p:nvPr/>
        </p:nvCxnSpPr>
        <p:spPr>
          <a:xfrm>
            <a:off x="1600200" y="3200400"/>
            <a:ext cx="7620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52" name="Google Shape;252;p40"/>
          <p:cNvSpPr txBox="1"/>
          <p:nvPr/>
        </p:nvSpPr>
        <p:spPr>
          <a:xfrm>
            <a:off x="41275" y="3071813"/>
            <a:ext cx="15588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lang="en" sz="18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Patron can see</a:t>
            </a:r>
            <a:endParaRPr/>
          </a:p>
        </p:txBody>
      </p:sp>
      <p:cxnSp>
        <p:nvCxnSpPr>
          <p:cNvPr id="253" name="Google Shape;253;p40"/>
          <p:cNvCxnSpPr/>
          <p:nvPr/>
        </p:nvCxnSpPr>
        <p:spPr>
          <a:xfrm>
            <a:off x="1447800" y="3886200"/>
            <a:ext cx="762000" cy="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54" name="Google Shape;254;p40"/>
          <p:cNvSpPr txBox="1"/>
          <p:nvPr/>
        </p:nvSpPr>
        <p:spPr>
          <a:xfrm>
            <a:off x="-93662" y="3748088"/>
            <a:ext cx="15588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lang="en" sz="18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Staff can see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4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Update Notice Preferences</a:t>
            </a:r>
            <a:endParaRPr/>
          </a:p>
        </p:txBody>
      </p:sp>
      <p:pic>
        <p:nvPicPr>
          <p:cNvPr id="260" name="Google Shape;260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0325" y="1657350"/>
            <a:ext cx="4862512" cy="21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Welcome to the Library</a:t>
            </a:r>
            <a:endParaRPr/>
          </a:p>
        </p:txBody>
      </p:sp>
      <p:sp>
        <p:nvSpPr>
          <p:cNvPr id="266" name="Google Shape;266;p42"/>
          <p:cNvSpPr txBox="1"/>
          <p:nvPr/>
        </p:nvSpPr>
        <p:spPr>
          <a:xfrm>
            <a:off x="5334000" y="1200150"/>
            <a:ext cx="3581400" cy="22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Hand them a welcome brochure</a:t>
            </a:r>
            <a:endParaRPr/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have them sign the card</a:t>
            </a:r>
            <a:endParaRPr/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" sz="32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ask if you can help them find anything.</a:t>
            </a:r>
            <a:endParaRPr/>
          </a:p>
        </p:txBody>
      </p:sp>
      <p:pic>
        <p:nvPicPr>
          <p:cNvPr id="267" name="Google Shape;267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457200" y="914400"/>
            <a:ext cx="5314951" cy="3969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12150" y="2270075"/>
            <a:ext cx="829865" cy="4988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Loan Rules </a:t>
            </a:r>
            <a:r>
              <a:rPr lang="en" sz="2400" b="0" i="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http://www.pueblolibrary.org/about/borrowingrules</a:t>
            </a:r>
            <a:endParaRPr/>
          </a:p>
        </p:txBody>
      </p:sp>
      <p:pic>
        <p:nvPicPr>
          <p:cNvPr id="274" name="Google Shape;274;p4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1379537" y="1543050"/>
            <a:ext cx="6384900" cy="339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-38100" y="0"/>
            <a:ext cx="91821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6"/>
          <p:cNvSpPr txBox="1">
            <a:spLocks noGrp="1"/>
          </p:cNvSpPr>
          <p:nvPr>
            <p:ph type="title"/>
          </p:nvPr>
        </p:nvSpPr>
        <p:spPr>
          <a:xfrm>
            <a:off x="4552950" y="114300"/>
            <a:ext cx="36576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Requirements</a:t>
            </a:r>
            <a:br>
              <a:rPr lang="en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 a Card</a:t>
            </a:r>
            <a:endParaRPr/>
          </a:p>
        </p:txBody>
      </p:sp>
      <p:sp>
        <p:nvSpPr>
          <p:cNvPr id="137" name="Google Shape;137;p26"/>
          <p:cNvSpPr txBox="1"/>
          <p:nvPr/>
        </p:nvSpPr>
        <p:spPr>
          <a:xfrm>
            <a:off x="381000" y="1356121"/>
            <a:ext cx="14001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Picture ID</a:t>
            </a:r>
            <a:endParaRPr/>
          </a:p>
        </p:txBody>
      </p:sp>
      <p:sp>
        <p:nvSpPr>
          <p:cNvPr id="138" name="Google Shape;138;p26"/>
          <p:cNvSpPr txBox="1"/>
          <p:nvPr/>
        </p:nvSpPr>
        <p:spPr>
          <a:xfrm>
            <a:off x="5562600" y="2114550"/>
            <a:ext cx="2257500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lang="en" sz="2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Proof of Address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5392" r="31531"/>
          <a:stretch/>
        </p:blipFill>
        <p:spPr>
          <a:xfrm>
            <a:off x="0" y="0"/>
            <a:ext cx="45483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7"/>
          <p:cNvPicPr preferRelativeResize="0"/>
          <p:nvPr/>
        </p:nvPicPr>
        <p:blipFill rotWithShape="1">
          <a:blip r:embed="rId4">
            <a:alphaModFix/>
          </a:blip>
          <a:srcRect l="31537" r="5386"/>
          <a:stretch/>
        </p:blipFill>
        <p:spPr>
          <a:xfrm>
            <a:off x="4548187" y="0"/>
            <a:ext cx="459581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7"/>
          <p:cNvSpPr txBox="1">
            <a:spLocks noGrp="1"/>
          </p:cNvSpPr>
          <p:nvPr>
            <p:ph type="title"/>
          </p:nvPr>
        </p:nvSpPr>
        <p:spPr>
          <a:xfrm>
            <a:off x="2719387" y="114300"/>
            <a:ext cx="36576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sz="2400" b="1" i="0" u="none">
                <a:solidFill>
                  <a:srgbClr val="FF0000"/>
                </a:solidFill>
              </a:rPr>
              <a:t>Always Check For </a:t>
            </a:r>
            <a:r>
              <a:rPr lang="en" sz="2400" b="1">
                <a:solidFill>
                  <a:srgbClr val="FF0000"/>
                </a:solidFill>
              </a:rPr>
              <a:t>Previou</a:t>
            </a:r>
            <a:r>
              <a:rPr lang="en" sz="2400" b="1" i="0" u="none">
                <a:solidFill>
                  <a:srgbClr val="FF0000"/>
                </a:solidFill>
              </a:rPr>
              <a:t>s Accounts!</a:t>
            </a:r>
            <a:endParaRPr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Log into Staff Koha</a:t>
            </a:r>
            <a:endParaRPr/>
          </a:p>
        </p:txBody>
      </p:sp>
      <p:sp>
        <p:nvSpPr>
          <p:cNvPr id="151" name="Google Shape;151;p28"/>
          <p:cNvSpPr txBox="1"/>
          <p:nvPr/>
        </p:nvSpPr>
        <p:spPr>
          <a:xfrm>
            <a:off x="2133600" y="800100"/>
            <a:ext cx="4540200" cy="900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None/>
            </a:pPr>
            <a:r>
              <a:rPr lang="en" sz="1800" b="0" i="0" u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STAFF</a:t>
            </a: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155CC"/>
              </a:buClr>
              <a:buSzPts val="1800"/>
              <a:buFont typeface="Calibri"/>
              <a:buNone/>
            </a:pPr>
            <a:r>
              <a:rPr lang="en" sz="1800" b="0" i="0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https://staff-pueblopl.bywatersolutions.com</a:t>
            </a: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None/>
            </a:pPr>
            <a:r>
              <a:rPr lang="en" sz="1800" b="0" i="0" u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Username: first initial last name </a:t>
            </a: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Font typeface="Arial"/>
              <a:buNone/>
            </a:pPr>
            <a:r>
              <a:rPr lang="en" sz="1800" b="0" i="0" u="none">
                <a:solidFill>
                  <a:srgbClr val="222222"/>
                </a:solidFill>
                <a:latin typeface="Arial"/>
                <a:ea typeface="Arial"/>
                <a:cs typeface="Arial"/>
                <a:sym typeface="Arial"/>
              </a:rPr>
              <a:t>Password: 8 digit DOB </a:t>
            </a:r>
            <a:endParaRPr/>
          </a:p>
        </p:txBody>
      </p:sp>
      <p:pic>
        <p:nvPicPr>
          <p:cNvPr id="152" name="Google Shape;15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3200" y="2114550"/>
            <a:ext cx="2657475" cy="290036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28"/>
          <p:cNvCxnSpPr/>
          <p:nvPr/>
        </p:nvCxnSpPr>
        <p:spPr>
          <a:xfrm flipH="1">
            <a:off x="5146275" y="3714525"/>
            <a:ext cx="381000" cy="2859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  <a:effectLst>
            <a:outerShdw blurRad="63500" dist="20000" dir="5400000">
              <a:srgbClr val="000000">
                <a:alpha val="37650"/>
              </a:srgbClr>
            </a:outerShdw>
          </a:effectLst>
        </p:spPr>
      </p:cxnSp>
      <p:sp>
        <p:nvSpPr>
          <p:cNvPr id="154" name="Google Shape;154;p28"/>
          <p:cNvSpPr txBox="1"/>
          <p:nvPr/>
        </p:nvSpPr>
        <p:spPr>
          <a:xfrm>
            <a:off x="5527287" y="3515915"/>
            <a:ext cx="25161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lang="en" sz="18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Choose whatever branch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None/>
            </a:pPr>
            <a:r>
              <a:rPr lang="en" sz="1800" b="0" i="0" u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you’re working at!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Check for a previous account </a:t>
            </a:r>
            <a:endParaRPr/>
          </a:p>
        </p:txBody>
      </p:sp>
      <p:pic>
        <p:nvPicPr>
          <p:cNvPr id="160" name="Google Shape;16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817959"/>
            <a:ext cx="6858002" cy="350758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29"/>
          <p:cNvCxnSpPr/>
          <p:nvPr/>
        </p:nvCxnSpPr>
        <p:spPr>
          <a:xfrm flipH="1">
            <a:off x="914400" y="2000250"/>
            <a:ext cx="381000" cy="285900"/>
          </a:xfrm>
          <a:prstGeom prst="straightConnector1">
            <a:avLst/>
          </a:prstGeom>
          <a:noFill/>
          <a:ln w="38100" cap="flat" cmpd="sng">
            <a:solidFill>
              <a:srgbClr val="BE4B48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previous acct. found…</a:t>
            </a:r>
            <a:endParaRPr/>
          </a:p>
        </p:txBody>
      </p:sp>
      <p:pic>
        <p:nvPicPr>
          <p:cNvPr id="167" name="Google Shape;16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800" y="800100"/>
            <a:ext cx="3364706" cy="20716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8" name="Google Shape;168;p30"/>
          <p:cNvCxnSpPr/>
          <p:nvPr/>
        </p:nvCxnSpPr>
        <p:spPr>
          <a:xfrm flipH="1">
            <a:off x="1219200" y="582215"/>
            <a:ext cx="381000" cy="285900"/>
          </a:xfrm>
          <a:prstGeom prst="straightConnector1">
            <a:avLst/>
          </a:prstGeom>
          <a:noFill/>
          <a:ln w="38100" cap="flat" cmpd="sng">
            <a:solidFill>
              <a:srgbClr val="BE4B48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pic>
        <p:nvPicPr>
          <p:cNvPr id="169" name="Google Shape;169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8200" y="3086100"/>
            <a:ext cx="2950369" cy="161448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0" name="Google Shape;170;p30"/>
          <p:cNvCxnSpPr/>
          <p:nvPr/>
        </p:nvCxnSpPr>
        <p:spPr>
          <a:xfrm>
            <a:off x="4410075" y="3893344"/>
            <a:ext cx="762000" cy="107100"/>
          </a:xfrm>
          <a:prstGeom prst="straightConnector1">
            <a:avLst/>
          </a:prstGeom>
          <a:noFill/>
          <a:ln w="38100" cap="flat" cmpd="sng">
            <a:solidFill>
              <a:srgbClr val="BE4B48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71" name="Google Shape;171;p30"/>
          <p:cNvSpPr txBox="1"/>
          <p:nvPr/>
        </p:nvSpPr>
        <p:spPr>
          <a:xfrm>
            <a:off x="4206800" y="1092050"/>
            <a:ext cx="3429000" cy="9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edit, and </a:t>
            </a: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verify</a:t>
            </a:r>
            <a:r>
              <a:rPr lang="en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all information is correct including address, phone #, and notice preferences.</a:t>
            </a:r>
            <a:endParaRPr/>
          </a:p>
        </p:txBody>
      </p:sp>
      <p:sp>
        <p:nvSpPr>
          <p:cNvPr id="172" name="Google Shape;172;p30"/>
          <p:cNvSpPr txBox="1"/>
          <p:nvPr/>
        </p:nvSpPr>
        <p:spPr>
          <a:xfrm>
            <a:off x="960437" y="3893344"/>
            <a:ext cx="3414600" cy="48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Make sure the category is correct, </a:t>
            </a:r>
            <a:endParaRPr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 will be RESADULT.</a:t>
            </a:r>
            <a:endParaRPr/>
          </a:p>
        </p:txBody>
      </p:sp>
      <p:cxnSp>
        <p:nvCxnSpPr>
          <p:cNvPr id="173" name="Google Shape;173;p30"/>
          <p:cNvCxnSpPr/>
          <p:nvPr/>
        </p:nvCxnSpPr>
        <p:spPr>
          <a:xfrm>
            <a:off x="4100650" y="3297319"/>
            <a:ext cx="762000" cy="107100"/>
          </a:xfrm>
          <a:prstGeom prst="straightConnector1">
            <a:avLst/>
          </a:prstGeom>
          <a:noFill/>
          <a:ln w="38100" cap="flat" cmpd="sng">
            <a:solidFill>
              <a:srgbClr val="BE4B48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74" name="Google Shape;174;p30"/>
          <p:cNvSpPr txBox="1"/>
          <p:nvPr/>
        </p:nvSpPr>
        <p:spPr>
          <a:xfrm>
            <a:off x="457200" y="3086100"/>
            <a:ext cx="3526200" cy="3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Scan new barcode into card # field.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5392" r="31531"/>
          <a:stretch/>
        </p:blipFill>
        <p:spPr>
          <a:xfrm>
            <a:off x="0" y="0"/>
            <a:ext cx="45483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31"/>
          <p:cNvPicPr preferRelativeResize="0"/>
          <p:nvPr/>
        </p:nvPicPr>
        <p:blipFill rotWithShape="1">
          <a:blip r:embed="rId4">
            <a:alphaModFix/>
          </a:blip>
          <a:srcRect l="31537" r="5386"/>
          <a:stretch/>
        </p:blipFill>
        <p:spPr>
          <a:xfrm>
            <a:off x="4548187" y="0"/>
            <a:ext cx="459581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31"/>
          <p:cNvSpPr txBox="1">
            <a:spLocks noGrp="1"/>
          </p:cNvSpPr>
          <p:nvPr>
            <p:ph type="title"/>
          </p:nvPr>
        </p:nvSpPr>
        <p:spPr>
          <a:xfrm>
            <a:off x="2719387" y="114300"/>
            <a:ext cx="3657600" cy="12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it is a new customer…</a:t>
            </a:r>
            <a:endParaRPr/>
          </a:p>
        </p:txBody>
      </p:sp>
      <p:sp>
        <p:nvSpPr>
          <p:cNvPr id="182" name="Google Shape;182;p31"/>
          <p:cNvSpPr/>
          <p:nvPr/>
        </p:nvSpPr>
        <p:spPr>
          <a:xfrm>
            <a:off x="5029200" y="1257300"/>
            <a:ext cx="3886200" cy="3155156"/>
          </a:xfrm>
          <a:custGeom>
            <a:avLst/>
            <a:gdLst/>
            <a:ahLst/>
            <a:cxnLst/>
            <a:rect l="l" t="t" r="r" b="b"/>
            <a:pathLst>
              <a:path w="3886200" h="4206875" extrusionOk="0">
                <a:moveTo>
                  <a:pt x="0" y="2103438"/>
                </a:moveTo>
                <a:cubicBezTo>
                  <a:pt x="0" y="941741"/>
                  <a:pt x="869956" y="0"/>
                  <a:pt x="1943100" y="0"/>
                </a:cubicBezTo>
                <a:cubicBezTo>
                  <a:pt x="3016244" y="0"/>
                  <a:pt x="3886200" y="941741"/>
                  <a:pt x="3886200" y="2103438"/>
                </a:cubicBezTo>
                <a:cubicBezTo>
                  <a:pt x="3886200" y="3265135"/>
                  <a:pt x="3016244" y="4206876"/>
                  <a:pt x="1943100" y="4206876"/>
                </a:cubicBezTo>
                <a:cubicBezTo>
                  <a:pt x="869956" y="4206876"/>
                  <a:pt x="0" y="3265135"/>
                  <a:pt x="0" y="2103438"/>
                </a:cubicBezTo>
                <a:close/>
                <a:moveTo>
                  <a:pt x="3010729" y="2758670"/>
                </a:moveTo>
                <a:cubicBezTo>
                  <a:pt x="3245500" y="2268461"/>
                  <a:pt x="3195443" y="1666273"/>
                  <a:pt x="2884011" y="1234247"/>
                </a:cubicBezTo>
                <a:cubicBezTo>
                  <a:pt x="2507540" y="711997"/>
                  <a:pt x="1852109" y="575769"/>
                  <a:pt x="1336309" y="912567"/>
                </a:cubicBezTo>
                <a:lnTo>
                  <a:pt x="3010729" y="2758670"/>
                </a:lnTo>
                <a:close/>
                <a:moveTo>
                  <a:pt x="875471" y="1448205"/>
                </a:moveTo>
                <a:cubicBezTo>
                  <a:pt x="640700" y="1938414"/>
                  <a:pt x="690757" y="2540602"/>
                  <a:pt x="1002189" y="2972628"/>
                </a:cubicBezTo>
                <a:cubicBezTo>
                  <a:pt x="1378660" y="3494878"/>
                  <a:pt x="2034091" y="3631106"/>
                  <a:pt x="2549891" y="3294308"/>
                </a:cubicBezTo>
                <a:lnTo>
                  <a:pt x="875471" y="1448205"/>
                </a:lnTo>
                <a:close/>
              </a:path>
            </a:pathLst>
          </a:custGeom>
          <a:solidFill>
            <a:srgbClr val="FF0000"/>
          </a:solidFill>
          <a:ln w="254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Registering for a new card online</a:t>
            </a:r>
            <a:endParaRPr/>
          </a:p>
        </p:txBody>
      </p:sp>
      <p:sp>
        <p:nvSpPr>
          <p:cNvPr id="188" name="Google Shape;188;p32"/>
          <p:cNvSpPr txBox="1"/>
          <p:nvPr/>
        </p:nvSpPr>
        <p:spPr>
          <a:xfrm>
            <a:off x="457200" y="1300163"/>
            <a:ext cx="7558200" cy="2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" sz="18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 pueblolibrary.org  Then under I would like to… Choose Get a Library Card</a:t>
            </a:r>
            <a:endParaRPr/>
          </a:p>
        </p:txBody>
      </p:sp>
      <p:pic>
        <p:nvPicPr>
          <p:cNvPr id="189" name="Google Shape;189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14600" y="1814513"/>
            <a:ext cx="3683793" cy="278963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0" name="Google Shape;190;p32"/>
          <p:cNvCxnSpPr/>
          <p:nvPr/>
        </p:nvCxnSpPr>
        <p:spPr>
          <a:xfrm>
            <a:off x="2348825" y="3543125"/>
            <a:ext cx="813900" cy="327300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" sz="4400" b="0" i="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Registering for a new card online</a:t>
            </a:r>
            <a:endParaRPr/>
          </a:p>
        </p:txBody>
      </p:sp>
      <p:pic>
        <p:nvPicPr>
          <p:cNvPr id="196" name="Google Shape;196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7800" y="1143000"/>
            <a:ext cx="4252913" cy="35171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</Words>
  <Application>Microsoft Office PowerPoint</Application>
  <PresentationFormat>On-screen Show (16:9)</PresentationFormat>
  <Paragraphs>55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Simple Light</vt:lpstr>
      <vt:lpstr>Office Theme</vt:lpstr>
      <vt:lpstr>Issuing Library Cards</vt:lpstr>
      <vt:lpstr>Requirements for a Card</vt:lpstr>
      <vt:lpstr>Always Check For Previous Accounts!</vt:lpstr>
      <vt:lpstr>Log into Staff Koha</vt:lpstr>
      <vt:lpstr>Check for a previous account </vt:lpstr>
      <vt:lpstr>If previous acct. found…</vt:lpstr>
      <vt:lpstr>If it is a new customer…</vt:lpstr>
      <vt:lpstr>Registering for a new card online</vt:lpstr>
      <vt:lpstr>Registering for a new card online</vt:lpstr>
      <vt:lpstr>Temporary ID</vt:lpstr>
      <vt:lpstr>Change the Profile type</vt:lpstr>
      <vt:lpstr>Profile Type Resident Adult/Minor </vt:lpstr>
      <vt:lpstr>Profile Type Nonresident Adult/Minor </vt:lpstr>
      <vt:lpstr>Minors Only</vt:lpstr>
      <vt:lpstr>Profile Type Unverified </vt:lpstr>
      <vt:lpstr>Add Notes</vt:lpstr>
      <vt:lpstr>Update Notice Preferences</vt:lpstr>
      <vt:lpstr>Welcome to the Library</vt:lpstr>
      <vt:lpstr>Loan Rules http://www.pueblolibrary.org/about/borrowingrules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Issuing Library Cards</dc:title>
  <dc:creator>Kayci Barnett</dc:creator>
  <cp:lastModifiedBy>Kayci Barnett</cp:lastModifiedBy>
  <cp:revision>1</cp:revision>
  <dcterms:modified xsi:type="dcterms:W3CDTF">2020-09-09T20:22:29Z</dcterms:modified>
</cp:coreProperties>
</file>