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  <p:sldMasterId id="2147483673" r:id="rId3"/>
  </p:sldMasterIdLst>
  <p:notesMasterIdLst>
    <p:notesMasterId r:id="rId46"/>
  </p:notesMasterIdLst>
  <p:handoutMasterIdLst>
    <p:handoutMasterId r:id="rId47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1155AF9E-9AAC-4169-AE46-1D83DC9EC0D7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5F856843-D29E-45CA-9BB6-9685DFFF3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6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1" tIns="96631" rIns="96631" bIns="9663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291e2f531_0_2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9" name="Google Shape;209;g6291e2f53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1643f250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1643f250b_0_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291e2f531_0_3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25" name="Google Shape;225;g6291e2f53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291e2f531_0_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2" name="Google Shape;232;g6291e2f53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291e2f531_0_4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9" name="Google Shape;239;g6291e2f53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291e2f531_0_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5" name="Google Shape;245;g6291e2f53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291e2f531_0_5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3" name="Google Shape;253;g6291e2f53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291e2f531_0_6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62" name="Google Shape;262;g6291e2f53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291e2f531_0_7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1" name="Google Shape;271;g6291e2f53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291e2f531_0_7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8" name="Google Shape;278;g6291e2f53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291e2f531_0_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1" name="Google Shape;151;g6291e2f5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291e2f531_0_8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6" name="Google Shape;286;g6291e2f53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291e2f531_0_9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95" name="Google Shape;295;g6291e2f53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291e2f531_0_10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04" name="Google Shape;304;g6291e2f53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291e2f531_0_10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11" name="Google Shape;311;g6291e2f531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291e2f531_0_1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18" name="Google Shape;318;g6291e2f53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291e2f531_0_14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28" name="Google Shape;328;g6291e2f53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291e2f531_0_1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5" name="Google Shape;335;g6291e2f53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6291e2f531_0_15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4" name="Google Shape;344;g6291e2f53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291e2f531_0_16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1" name="Google Shape;351;g6291e2f53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291e2f531_0_17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7" name="Google Shape;357;g6291e2f53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291e2f531_0_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7" name="Google Shape;157;g6291e2f53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291e2f531_0_17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4" name="Google Shape;364;g6291e2f53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291e2f531_0_18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0" name="Google Shape;370;g6291e2f53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291e2f531_0_19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85" name="Google Shape;385;g6291e2f531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291e2f531_0_20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2" name="Google Shape;392;g6291e2f531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6291e2f531_0_23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1" name="Google Shape;401;g6291e2f531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291e2f531_0_24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8" name="Google Shape;408;g6291e2f531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291e2f531_0_24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15" name="Google Shape;415;g6291e2f531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291e2f531_0_26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32" name="Google Shape;432;g6291e2f531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291e2f531_0_26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39" name="Google Shape;439;g6291e2f531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291e2f531_0_27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49" name="Google Shape;449;g6291e2f531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291e2f531_0_1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5" name="Google Shape;165;g6291e2f53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291e2f531_0_28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57" name="Google Shape;457;g6291e2f531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291e2f531_0_29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63" name="Google Shape;463;g6291e2f531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6291e2f531_0_29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74" name="Google Shape;474;g6291e2f53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1643f250b_0_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2" name="Google Shape;172;g61643f25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1643f250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1643f250b_0_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1643f250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1643f250b_0_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291e2f531_0_1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0" cy="4319595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5" name="Google Shape;195;g6291e2f53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1643f250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1643f250b_0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1" tIns="96631" rIns="96631" bIns="966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ftr" idx="11"/>
          </p:nvPr>
        </p:nvSpPr>
        <p:spPr>
          <a:xfrm>
            <a:off x="3108325" y="4783931"/>
            <a:ext cx="2927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dt" idx="10"/>
          </p:nvPr>
        </p:nvSpPr>
        <p:spPr>
          <a:xfrm>
            <a:off x="457200" y="4783931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xfrm>
            <a:off x="6583362" y="4783931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2BD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/>
        </p:nvSpPr>
        <p:spPr>
          <a:xfrm>
            <a:off x="412750" y="750094"/>
            <a:ext cx="4133700" cy="13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5"/>
          <p:cNvSpPr txBox="1"/>
          <p:nvPr/>
        </p:nvSpPr>
        <p:spPr>
          <a:xfrm>
            <a:off x="481012" y="770334"/>
            <a:ext cx="3997200" cy="1308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5"/>
          <p:cNvSpPr txBox="1"/>
          <p:nvPr/>
        </p:nvSpPr>
        <p:spPr>
          <a:xfrm>
            <a:off x="4352925" y="1189434"/>
            <a:ext cx="4135500" cy="1369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5"/>
          <p:cNvSpPr txBox="1"/>
          <p:nvPr/>
        </p:nvSpPr>
        <p:spPr>
          <a:xfrm>
            <a:off x="4421187" y="1210865"/>
            <a:ext cx="3999000" cy="1308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412750" y="3053953"/>
            <a:ext cx="4133700" cy="1369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481012" y="3074194"/>
            <a:ext cx="3997200" cy="13098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4352925" y="3259931"/>
            <a:ext cx="4135500" cy="13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 txBox="1"/>
          <p:nvPr/>
        </p:nvSpPr>
        <p:spPr>
          <a:xfrm>
            <a:off x="4421187" y="3280172"/>
            <a:ext cx="3999000" cy="13098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352425" y="648890"/>
            <a:ext cx="84393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457200" y="118348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688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6514" algn="l" rtl="0">
              <a:lnSpc>
                <a:spcPct val="9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227"/>
              <a:buFont typeface="Arial"/>
              <a:buChar char="•"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6514" algn="l" rtl="0">
              <a:lnSpc>
                <a:spcPct val="9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227"/>
              <a:buFont typeface="Arial"/>
              <a:buChar char="•"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6514" algn="l" rtl="0">
              <a:lnSpc>
                <a:spcPct val="9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227"/>
              <a:buFont typeface="Arial"/>
              <a:buChar char="•"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6514" algn="l" rtl="0">
              <a:lnSpc>
                <a:spcPct val="90000"/>
              </a:lnSpc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1227"/>
              <a:buFont typeface="Arial"/>
              <a:buChar char="•"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ftr" idx="11"/>
          </p:nvPr>
        </p:nvSpPr>
        <p:spPr>
          <a:xfrm>
            <a:off x="3108325" y="4783931"/>
            <a:ext cx="2927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dt" idx="10"/>
          </p:nvPr>
        </p:nvSpPr>
        <p:spPr>
          <a:xfrm>
            <a:off x="457200" y="4783931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6583362" y="4783931"/>
            <a:ext cx="21033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sz="18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K-KoMbT4R_zDfVDLV7xvwwNjUMiRvt3J/view?usp=shari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pueblolibrary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pueblolibrary.org/document/process-accepting-replacement-ite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pueblolibrary.org/sites/default/files/documents/Customer%20Resolution%20Form.pdf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Circulating Items</a:t>
            </a:r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Finding, Checking Out, Checking In, and Fines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In-Transit Delivery between branches</a:t>
            </a:r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people want that day they may want to go to branch where it is at.</a:t>
            </a:r>
            <a:endParaRPr sz="2400"/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that branch to make sure item is there before sending customer (catalog isn’t always right!)</a:t>
            </a:r>
            <a:endParaRPr sz="2400"/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customer can wait tell them they will be notified</a:t>
            </a:r>
            <a:endParaRPr sz="2400"/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checked-in transit items will </a:t>
            </a:r>
            <a:r>
              <a:rPr lang="en" sz="2400" b="0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typically</a:t>
            </a: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there 2 business days.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Out</a:t>
            </a:r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Make sure to log out, and or remind customer to log out when done searching. 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End Masquerading when done helping customer.</a:t>
            </a: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275" y="2739825"/>
            <a:ext cx="7548726" cy="13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/>
          <p:nvPr/>
        </p:nvSpPr>
        <p:spPr>
          <a:xfrm rot="3188470">
            <a:off x="6912233" y="2501465"/>
            <a:ext cx="621660" cy="1405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7"/>
          <p:cNvSpPr/>
          <p:nvPr/>
        </p:nvSpPr>
        <p:spPr>
          <a:xfrm rot="1205790">
            <a:off x="1802763" y="3819975"/>
            <a:ext cx="621649" cy="1405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7"/>
          <p:cNvSpPr/>
          <p:nvPr/>
        </p:nvSpPr>
        <p:spPr>
          <a:xfrm rot="3188470">
            <a:off x="5843508" y="2753115"/>
            <a:ext cx="621660" cy="1405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82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>
            <a:spLocks noGrp="1"/>
          </p:cNvSpPr>
          <p:nvPr>
            <p:ph type="title"/>
          </p:nvPr>
        </p:nvSpPr>
        <p:spPr>
          <a:xfrm>
            <a:off x="3886200" y="171450"/>
            <a:ext cx="4800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Yee Haw!</a:t>
            </a:r>
            <a:b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what?</a:t>
            </a:r>
            <a:endParaRPr/>
          </a:p>
        </p:txBody>
      </p:sp>
      <p:pic>
        <p:nvPicPr>
          <p:cNvPr id="229" name="Google Shape;229;p38" descr="Walker, Texas Rang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1428750"/>
            <a:ext cx="721519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me help you check it out!</a:t>
            </a:r>
            <a:endParaRPr/>
          </a:p>
        </p:txBody>
      </p:sp>
      <p:pic>
        <p:nvPicPr>
          <p:cNvPr id="235" name="Google Shape;235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200150"/>
            <a:ext cx="3379800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 rotWithShape="1">
          <a:blip r:embed="rId4">
            <a:alphaModFix/>
          </a:blip>
          <a:srcRect l="40738" t="7842" r="14810"/>
          <a:stretch/>
        </p:blipFill>
        <p:spPr>
          <a:xfrm>
            <a:off x="1219200" y="1200150"/>
            <a:ext cx="2946399" cy="342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 your card, and choose an option.</a:t>
            </a:r>
            <a:endParaRPr/>
          </a:p>
        </p:txBody>
      </p:sp>
      <p:pic>
        <p:nvPicPr>
          <p:cNvPr id="242" name="Google Shape;242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1462" y="1200150"/>
            <a:ext cx="60612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 multiple items in check out box.</a:t>
            </a:r>
            <a:endParaRPr/>
          </a:p>
        </p:txBody>
      </p:sp>
      <p:pic>
        <p:nvPicPr>
          <p:cNvPr id="248" name="Google Shape;248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8560" r="33651"/>
          <a:stretch/>
        </p:blipFill>
        <p:spPr>
          <a:xfrm>
            <a:off x="5105400" y="1371600"/>
            <a:ext cx="2895600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087" y="717947"/>
            <a:ext cx="5589983" cy="417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 descr="Walker, Texas Rang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058831">
            <a:off x="4826575" y="2121197"/>
            <a:ext cx="585596" cy="834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Out in Koha</a:t>
            </a:r>
            <a:endParaRPr/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71550"/>
            <a:ext cx="5179219" cy="15787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42"/>
          <p:cNvCxnSpPr/>
          <p:nvPr/>
        </p:nvCxnSpPr>
        <p:spPr>
          <a:xfrm rot="10800000">
            <a:off x="2476500" y="1641862"/>
            <a:ext cx="533400" cy="2679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258" name="Google Shape;25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9012" y="3143250"/>
            <a:ext cx="3107531" cy="114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42"/>
          <p:cNvCxnSpPr/>
          <p:nvPr/>
        </p:nvCxnSpPr>
        <p:spPr>
          <a:xfrm>
            <a:off x="2959100" y="3607594"/>
            <a:ext cx="762000" cy="1071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Specify Due Date</a:t>
            </a:r>
            <a:endParaRPr/>
          </a:p>
        </p:txBody>
      </p:sp>
      <p:pic>
        <p:nvPicPr>
          <p:cNvPr id="265" name="Google Shape;26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71550"/>
            <a:ext cx="5179219" cy="15787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43"/>
          <p:cNvCxnSpPr/>
          <p:nvPr/>
        </p:nvCxnSpPr>
        <p:spPr>
          <a:xfrm rot="10800000">
            <a:off x="2476500" y="1641862"/>
            <a:ext cx="533400" cy="2679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200" y="2457450"/>
            <a:ext cx="3207544" cy="1657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43"/>
          <p:cNvCxnSpPr/>
          <p:nvPr/>
        </p:nvCxnSpPr>
        <p:spPr>
          <a:xfrm>
            <a:off x="3276600" y="3171825"/>
            <a:ext cx="762000" cy="1071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Pad to Deactivate Security	</a:t>
            </a:r>
            <a:endParaRPr/>
          </a:p>
        </p:txBody>
      </p:sp>
      <p:sp>
        <p:nvSpPr>
          <p:cNvPr id="274" name="Google Shape;274;p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the RFID pad to checkout ensures the security is deactivated and the gates won’t beep.</a:t>
            </a:r>
            <a:endParaRPr sz="2400"/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gates beep call the customer back and check the IPAD</a:t>
            </a:r>
            <a:endParaRPr sz="2400"/>
          </a:p>
          <a:p>
            <a:pPr marL="742950" marR="0" lvl="1" indent="-2603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 it’s not checked out</a:t>
            </a:r>
            <a:endParaRPr sz="2400"/>
          </a:p>
          <a:p>
            <a:pPr marL="742950" marR="0" lvl="1" indent="-2603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 it is checked out</a:t>
            </a:r>
            <a:endParaRPr sz="2400"/>
          </a:p>
          <a:p>
            <a:pPr marL="1143000" marR="0" lvl="2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275" name="Google Shape;27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200" y="2422900"/>
            <a:ext cx="3028950" cy="226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RFID Pad</a:t>
            </a:r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/>
              <a:t>Open</a:t>
            </a: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bibliotheca Circ Manager and put on </a:t>
            </a:r>
            <a:r>
              <a:rPr lang="en"/>
              <a:t>Send Security Off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cursor in field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 item on pad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3325" y="2345625"/>
            <a:ext cx="1373981" cy="18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438" y="2201063"/>
            <a:ext cx="1666875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title"/>
          </p:nvPr>
        </p:nvSpPr>
        <p:spPr>
          <a:xfrm>
            <a:off x="3886200" y="171450"/>
            <a:ext cx="4800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help me find Walker Texas Ranger?</a:t>
            </a: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685800"/>
            <a:ext cx="5314951" cy="3969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8275" y="1222350"/>
            <a:ext cx="4976812" cy="371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6" descr="Walker, Texas Rang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058832">
            <a:off x="4097058" y="2534827"/>
            <a:ext cx="428212" cy="610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46"/>
          <p:cNvGrpSpPr/>
          <p:nvPr/>
        </p:nvGrpSpPr>
        <p:grpSpPr>
          <a:xfrm>
            <a:off x="2112800" y="232638"/>
            <a:ext cx="5062500" cy="1234500"/>
            <a:chOff x="3637350" y="1202138"/>
            <a:chExt cx="5062500" cy="1234500"/>
          </a:xfrm>
        </p:grpSpPr>
        <p:sp>
          <p:nvSpPr>
            <p:cNvPr id="291" name="Google Shape;291;p46"/>
            <p:cNvSpPr txBox="1"/>
            <p:nvPr/>
          </p:nvSpPr>
          <p:spPr>
            <a:xfrm>
              <a:off x="4155500" y="1577156"/>
              <a:ext cx="35988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"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Man, that show is awesome.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"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Time to return it.  What should I do?</a:t>
              </a:r>
              <a:endParaRPr/>
            </a:p>
          </p:txBody>
        </p:sp>
        <p:sp>
          <p:nvSpPr>
            <p:cNvPr id="292" name="Google Shape;292;p46"/>
            <p:cNvSpPr/>
            <p:nvPr/>
          </p:nvSpPr>
          <p:spPr>
            <a:xfrm>
              <a:off x="3637350" y="1202138"/>
              <a:ext cx="5062500" cy="1234500"/>
            </a:xfrm>
            <a:prstGeom prst="cloudCallout">
              <a:avLst>
                <a:gd name="adj1" fmla="val -14109"/>
                <a:gd name="adj2" fmla="val 79727"/>
              </a:avLst>
            </a:prstGeom>
            <a:solidFill>
              <a:srgbClr val="F2F2F2">
                <a:alpha val="25490"/>
              </a:srgbClr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me help you return it!</a:t>
            </a:r>
            <a:endParaRPr/>
          </a:p>
        </p:txBody>
      </p:sp>
      <p:pic>
        <p:nvPicPr>
          <p:cNvPr id="298" name="Google Shape;298;p47"/>
          <p:cNvPicPr preferRelativeResize="0"/>
          <p:nvPr/>
        </p:nvPicPr>
        <p:blipFill rotWithShape="1">
          <a:blip r:embed="rId3">
            <a:alphaModFix/>
          </a:blip>
          <a:srcRect l="40738" t="7842" r="14810"/>
          <a:stretch/>
        </p:blipFill>
        <p:spPr>
          <a:xfrm>
            <a:off x="1219200" y="1200150"/>
            <a:ext cx="2946399" cy="342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314450"/>
            <a:ext cx="3379800" cy="18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7"/>
          <p:cNvSpPr txBox="1"/>
          <p:nvPr/>
        </p:nvSpPr>
        <p:spPr>
          <a:xfrm>
            <a:off x="5562600" y="3600450"/>
            <a:ext cx="11574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</a:t>
            </a:r>
            <a:endParaRPr/>
          </a:p>
        </p:txBody>
      </p:sp>
      <p:sp>
        <p:nvSpPr>
          <p:cNvPr id="301" name="Google Shape;301;p47"/>
          <p:cNvSpPr/>
          <p:nvPr/>
        </p:nvSpPr>
        <p:spPr>
          <a:xfrm>
            <a:off x="4713274" y="3061100"/>
            <a:ext cx="3227688" cy="1845558"/>
          </a:xfrm>
          <a:prstGeom prst="irregularSeal2">
            <a:avLst/>
          </a:prstGeom>
          <a:solidFill>
            <a:srgbClr val="FFFF00">
              <a:alpha val="13730"/>
            </a:srgbClr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Weeeeeeee!</a:t>
            </a:r>
            <a:endParaRPr/>
          </a:p>
        </p:txBody>
      </p:sp>
      <p:pic>
        <p:nvPicPr>
          <p:cNvPr id="307" name="Google Shape;307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143000"/>
            <a:ext cx="63246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8" descr="Walker, Texas Ranger"/>
          <p:cNvPicPr preferRelativeResize="0"/>
          <p:nvPr/>
        </p:nvPicPr>
        <p:blipFill rotWithShape="1">
          <a:blip r:embed="rId4">
            <a:alphaModFix/>
          </a:blip>
          <a:srcRect t="4634"/>
          <a:stretch/>
        </p:blipFill>
        <p:spPr>
          <a:xfrm rot="6270277">
            <a:off x="6714431" y="2279677"/>
            <a:ext cx="599261" cy="15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Sorts into Bins</a:t>
            </a:r>
            <a:endParaRPr/>
          </a:p>
        </p:txBody>
      </p:sp>
      <p:pic>
        <p:nvPicPr>
          <p:cNvPr id="314" name="Google Shape;314;p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1462" y="1200150"/>
            <a:ext cx="6061200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9" descr="Walker, Texas Rang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857706">
            <a:off x="3162269" y="2949392"/>
            <a:ext cx="585596" cy="834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in Koha</a:t>
            </a: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800100"/>
            <a:ext cx="3371851" cy="25169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50"/>
          <p:cNvCxnSpPr/>
          <p:nvPr/>
        </p:nvCxnSpPr>
        <p:spPr>
          <a:xfrm rot="10800000">
            <a:off x="4191000" y="1585856"/>
            <a:ext cx="381000" cy="2358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23" name="Google Shape;323;p50"/>
          <p:cNvCxnSpPr/>
          <p:nvPr/>
        </p:nvCxnSpPr>
        <p:spPr>
          <a:xfrm rot="10800000">
            <a:off x="1600200" y="1314440"/>
            <a:ext cx="533400" cy="2679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324" name="Google Shape;324;p50"/>
          <p:cNvPicPr preferRelativeResize="0"/>
          <p:nvPr/>
        </p:nvPicPr>
        <p:blipFill rotWithShape="1">
          <a:blip r:embed="rId4">
            <a:alphaModFix/>
          </a:blip>
          <a:srcRect l="54792" r="5793"/>
          <a:stretch/>
        </p:blipFill>
        <p:spPr>
          <a:xfrm>
            <a:off x="2781300" y="3630215"/>
            <a:ext cx="2819400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5600700" y="4121944"/>
            <a:ext cx="34638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 it’s staying at your location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Transferring and Holds</a:t>
            </a: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the Route/Transit to for the status of the returned item.</a:t>
            </a:r>
            <a:endParaRPr sz="2400"/>
          </a:p>
          <a:p>
            <a:pPr marL="742950" marR="0" lvl="1" indent="-260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Discard/Withdrawn – weed the item</a:t>
            </a:r>
            <a:endParaRPr sz="2400"/>
          </a:p>
          <a:p>
            <a:pPr marL="742950" marR="0" lvl="1" indent="-260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Cataloging, Techsvcs, or No/error in the Record – send to TS</a:t>
            </a:r>
            <a:endParaRPr sz="2400"/>
          </a:p>
          <a:p>
            <a:pPr marL="742950" marR="0" lvl="1" indent="-260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Holds </a:t>
            </a:r>
            <a:endParaRPr sz="2400"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187" y="3054625"/>
            <a:ext cx="3752083" cy="187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 Slip Printing Dialog Box</a:t>
            </a:r>
            <a:endParaRPr/>
          </a:p>
        </p:txBody>
      </p:sp>
      <p:pic>
        <p:nvPicPr>
          <p:cNvPr id="338" name="Google Shape;33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1028700"/>
            <a:ext cx="2697957" cy="38290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2"/>
          <p:cNvSpPr txBox="1"/>
          <p:nvPr/>
        </p:nvSpPr>
        <p:spPr>
          <a:xfrm>
            <a:off x="681037" y="1747838"/>
            <a:ext cx="3205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Make sure set to receipt printer</a:t>
            </a:r>
            <a:endParaRPr/>
          </a:p>
        </p:txBody>
      </p:sp>
      <p:sp>
        <p:nvSpPr>
          <p:cNvPr id="340" name="Google Shape;340;p52"/>
          <p:cNvSpPr txBox="1"/>
          <p:nvPr/>
        </p:nvSpPr>
        <p:spPr>
          <a:xfrm>
            <a:off x="2393950" y="2943225"/>
            <a:ext cx="14922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Set to Portrait</a:t>
            </a:r>
            <a:endParaRPr/>
          </a:p>
        </p:txBody>
      </p:sp>
      <p:sp>
        <p:nvSpPr>
          <p:cNvPr id="341" name="Google Shape;341;p52"/>
          <p:cNvSpPr txBox="1"/>
          <p:nvPr/>
        </p:nvSpPr>
        <p:spPr>
          <a:xfrm>
            <a:off x="419100" y="4143375"/>
            <a:ext cx="33672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Scale could be set up to 100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Make sure Header and footer not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checked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5791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Interlibrary Loan</a:t>
            </a:r>
            <a:endParaRPr/>
          </a:p>
        </p:txBody>
      </p:sp>
      <p:sp>
        <p:nvSpPr>
          <p:cNvPr id="347" name="Google Shape;347;p53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5557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Write on the label “Returned” </a:t>
            </a:r>
            <a:endParaRPr sz="2400"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Send to Circ at Rawlings </a:t>
            </a:r>
            <a:endParaRPr sz="2400"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If at Rawlings, place the item on the ILL shelf in the Circulation work area. </a:t>
            </a:r>
            <a:endParaRPr sz="2400"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60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items are not picked up, send them to Circ with “Not Picked Up” written on the label. </a:t>
            </a:r>
            <a:endParaRPr sz="2400"/>
          </a:p>
        </p:txBody>
      </p:sp>
      <p:pic>
        <p:nvPicPr>
          <p:cNvPr id="348" name="Google Shape;348;p53"/>
          <p:cNvPicPr preferRelativeResize="0"/>
          <p:nvPr/>
        </p:nvPicPr>
        <p:blipFill rotWithShape="1">
          <a:blip r:embed="rId3">
            <a:alphaModFix/>
          </a:blip>
          <a:srcRect l="13332" r="31664"/>
          <a:stretch/>
        </p:blipFill>
        <p:spPr>
          <a:xfrm>
            <a:off x="5710237" y="285750"/>
            <a:ext cx="2962274" cy="301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Tablet &amp; Hotspots Special Handling</a:t>
            </a:r>
            <a:endParaRPr/>
          </a:p>
        </p:txBody>
      </p:sp>
      <p:sp>
        <p:nvSpPr>
          <p:cNvPr id="354" name="Google Shape;354;p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Out- Make sure is working, good condition, has charger, must be Adult card.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late $5/day up to $50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Returns– Turn on Device, check for damage, make sure it has the charger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Damaged, Incomplete, or Unknown</a:t>
            </a:r>
            <a:endParaRPr/>
          </a:p>
        </p:txBody>
      </p:sp>
      <p:sp>
        <p:nvSpPr>
          <p:cNvPr id="360" name="Google Shape;360;p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657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 customer reports damage, or if missing the disc.  Put a post it on the item and leave for staff.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6287" y="1063228"/>
            <a:ext cx="2893219" cy="387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Reference Interview</a:t>
            </a:r>
            <a:endParaRPr/>
          </a:p>
        </p:txBody>
      </p:sp>
      <p:sp>
        <p:nvSpPr>
          <p:cNvPr id="160" name="Google Shape;160;p29"/>
          <p:cNvSpPr txBox="1"/>
          <p:nvPr/>
        </p:nvSpPr>
        <p:spPr>
          <a:xfrm>
            <a:off x="2438400" y="914400"/>
            <a:ext cx="3810000" cy="173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Questions to Ask: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need it immediately?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Yes, it’s an emergency!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a Blu Ray player?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that?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internet at home?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Yes, on my cell phone.</a:t>
            </a:r>
            <a:endParaRPr/>
          </a:p>
        </p:txBody>
      </p:sp>
      <p:pic>
        <p:nvPicPr>
          <p:cNvPr id="161" name="Google Shape;161;p29"/>
          <p:cNvPicPr preferRelativeResize="0"/>
          <p:nvPr/>
        </p:nvPicPr>
        <p:blipFill rotWithShape="1">
          <a:blip r:embed="rId3">
            <a:alphaModFix/>
          </a:blip>
          <a:srcRect l="40738" t="7842" r="14810"/>
          <a:stretch/>
        </p:blipFill>
        <p:spPr>
          <a:xfrm>
            <a:off x="5867400" y="1200150"/>
            <a:ext cx="2946399" cy="342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71500" y="1200150"/>
            <a:ext cx="4514851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Missing Disc Pop Up Message</a:t>
            </a:r>
            <a:endParaRPr/>
          </a:p>
        </p:txBody>
      </p:sp>
      <p:pic>
        <p:nvPicPr>
          <p:cNvPr id="367" name="Google Shape;367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1462" y="1200150"/>
            <a:ext cx="60612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Renewing</a:t>
            </a:r>
            <a:endParaRPr/>
          </a:p>
        </p:txBody>
      </p:sp>
      <p:sp>
        <p:nvSpPr>
          <p:cNvPr id="373" name="Google Shape;373;p57"/>
          <p:cNvSpPr txBox="1">
            <a:spLocks noGrp="1"/>
          </p:cNvSpPr>
          <p:nvPr>
            <p:ph type="body" idx="1"/>
          </p:nvPr>
        </p:nvSpPr>
        <p:spPr>
          <a:xfrm>
            <a:off x="457200" y="984300"/>
            <a:ext cx="82296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Customers can’t renew themselves, it’s set for automatic renewal, but staff can do it.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108171"/>
            <a:ext cx="6857998" cy="1726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57"/>
          <p:cNvCxnSpPr/>
          <p:nvPr/>
        </p:nvCxnSpPr>
        <p:spPr>
          <a:xfrm rot="10800000" flipH="1">
            <a:off x="802575" y="3774275"/>
            <a:ext cx="389100" cy="346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376" name="Google Shape;376;p57"/>
          <p:cNvSpPr txBox="1"/>
          <p:nvPr/>
        </p:nvSpPr>
        <p:spPr>
          <a:xfrm>
            <a:off x="250800" y="4136575"/>
            <a:ext cx="62322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" sz="18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the override renewal button at bottom of checkouts (this will </a:t>
            </a: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get you boxes under renewal column)</a:t>
            </a:r>
            <a:endParaRPr sz="1800"/>
          </a:p>
        </p:txBody>
      </p:sp>
      <p:sp>
        <p:nvSpPr>
          <p:cNvPr id="377" name="Google Shape;377;p57"/>
          <p:cNvSpPr txBox="1"/>
          <p:nvPr/>
        </p:nvSpPr>
        <p:spPr>
          <a:xfrm>
            <a:off x="5220925" y="3485375"/>
            <a:ext cx="3053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Can set the renewal date if needed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8" name="Google Shape;378;p57"/>
          <p:cNvCxnSpPr/>
          <p:nvPr/>
        </p:nvCxnSpPr>
        <p:spPr>
          <a:xfrm rot="10800000">
            <a:off x="7900825" y="3371175"/>
            <a:ext cx="373200" cy="403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79" name="Google Shape;379;p57"/>
          <p:cNvCxnSpPr/>
          <p:nvPr/>
        </p:nvCxnSpPr>
        <p:spPr>
          <a:xfrm flipH="1">
            <a:off x="7342425" y="2108175"/>
            <a:ext cx="265500" cy="332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380" name="Google Shape;380;p57"/>
          <p:cNvSpPr txBox="1"/>
          <p:nvPr/>
        </p:nvSpPr>
        <p:spPr>
          <a:xfrm>
            <a:off x="3248925" y="1713750"/>
            <a:ext cx="5025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" sz="18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the boxes of each item to renew or </a:t>
            </a: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select all</a:t>
            </a:r>
            <a:endParaRPr/>
          </a:p>
        </p:txBody>
      </p:sp>
      <p:sp>
        <p:nvSpPr>
          <p:cNvPr id="381" name="Google Shape;381;p57"/>
          <p:cNvSpPr txBox="1"/>
          <p:nvPr/>
        </p:nvSpPr>
        <p:spPr>
          <a:xfrm>
            <a:off x="1898975" y="3781175"/>
            <a:ext cx="3696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Click Renew selected Items Button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2" name="Google Shape;382;p57"/>
          <p:cNvCxnSpPr/>
          <p:nvPr/>
        </p:nvCxnSpPr>
        <p:spPr>
          <a:xfrm rot="10800000" flipH="1">
            <a:off x="1672850" y="3774275"/>
            <a:ext cx="389100" cy="346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8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Return</a:t>
            </a:r>
            <a:endParaRPr/>
          </a:p>
        </p:txBody>
      </p:sp>
      <p:sp>
        <p:nvSpPr>
          <p:cNvPr id="388" name="Google Shape;388;p58"/>
          <p:cNvSpPr txBox="1"/>
          <p:nvPr/>
        </p:nvSpPr>
        <p:spPr>
          <a:xfrm>
            <a:off x="214625" y="1497875"/>
            <a:ext cx="8828700" cy="29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</a:t>
            </a:r>
            <a:r>
              <a:rPr lang="en" sz="18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hich branch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you think you returned the item to”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say it was the branch you’re at, go check the shelf for the item making sure it’s the same copy (i.e. check the barcode)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found on your shelf, make sure to change the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check in date in Koha so it’s before the due date utilizing the check in settings.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arenR"/>
            </a:pPr>
            <a:r>
              <a:rPr lang="en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found and not late</a:t>
            </a:r>
            <a:r>
              <a:rPr lang="en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renew items and ask them to check one more time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spcBef>
                <a:spcPts val="280"/>
              </a:spcBef>
              <a:buSzPts val="1800"/>
              <a:buFont typeface="Calibri"/>
              <a:buAutoNum type="arabicParenR"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item can’t be found, </a:t>
            </a: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it claims return in KOHA – follow link for a video demo.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https://drive.google.com/file/d/1K-KoMbT4R_zDfVDLV7xvwwNjUMiRvt3J/view?usp=sharing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8"/>
          <p:cNvSpPr txBox="1"/>
          <p:nvPr/>
        </p:nvSpPr>
        <p:spPr>
          <a:xfrm>
            <a:off x="748600" y="941375"/>
            <a:ext cx="7489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Customer’s sometimes have items on their account that they “claimed to have returned”  Follow these steps...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75" y="1200150"/>
            <a:ext cx="4976812" cy="371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058830">
            <a:off x="2807529" y="2521583"/>
            <a:ext cx="428212" cy="488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59"/>
          <p:cNvGrpSpPr/>
          <p:nvPr/>
        </p:nvGrpSpPr>
        <p:grpSpPr>
          <a:xfrm>
            <a:off x="703629" y="170998"/>
            <a:ext cx="5594063" cy="1365727"/>
            <a:chOff x="2901337" y="2209244"/>
            <a:chExt cx="5062500" cy="1234500"/>
          </a:xfrm>
        </p:grpSpPr>
        <p:sp>
          <p:nvSpPr>
            <p:cNvPr id="397" name="Google Shape;397;p59"/>
            <p:cNvSpPr txBox="1"/>
            <p:nvPr/>
          </p:nvSpPr>
          <p:spPr>
            <a:xfrm>
              <a:off x="3505075" y="2420560"/>
              <a:ext cx="3855000" cy="6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"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Guess I might owe a little,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"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since it was a bit late.  You take credit?</a:t>
              </a:r>
              <a:endParaRPr/>
            </a:p>
          </p:txBody>
        </p:sp>
        <p:sp>
          <p:nvSpPr>
            <p:cNvPr id="398" name="Google Shape;398;p59"/>
            <p:cNvSpPr/>
            <p:nvPr/>
          </p:nvSpPr>
          <p:spPr>
            <a:xfrm>
              <a:off x="2901337" y="2209244"/>
              <a:ext cx="5062500" cy="1234500"/>
            </a:xfrm>
            <a:prstGeom prst="cloudCallout">
              <a:avLst>
                <a:gd name="adj1" fmla="val -15933"/>
                <a:gd name="adj2" fmla="val 75464"/>
              </a:avLst>
            </a:prstGeom>
            <a:solidFill>
              <a:srgbClr val="F2F2F2">
                <a:alpha val="25490"/>
              </a:srgbClr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4582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Fines &amp; Fees – </a:t>
            </a:r>
            <a:endParaRPr/>
          </a:p>
        </p:txBody>
      </p:sp>
      <p:sp>
        <p:nvSpPr>
          <p:cNvPr id="404" name="Google Shape;404;p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66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Fines and Fees can be a sore spot for customers, but</a:t>
            </a:r>
            <a:endParaRPr sz="1800"/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being empathetic can help ease</a:t>
            </a:r>
            <a:r>
              <a:rPr lang="en" sz="1800"/>
              <a:t> </a:t>
            </a: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pain.</a:t>
            </a:r>
            <a:endParaRPr sz="1800"/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" sz="1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them for supporting</a:t>
            </a:r>
            <a:r>
              <a:rPr lang="en" sz="1800"/>
              <a:t> </a:t>
            </a:r>
            <a:r>
              <a:rPr lang="en" sz="1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library by paying their fines.</a:t>
            </a:r>
            <a:endParaRPr sz="1800"/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800"/>
          </a:p>
          <a:p>
            <a:pPr marL="342900" marR="0" lvl="0" indent="-2667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slides explain how customers get fines, and what to do if they don’t want to pay them.</a:t>
            </a:r>
            <a:endParaRPr sz="1800"/>
          </a:p>
        </p:txBody>
      </p:sp>
      <p:pic>
        <p:nvPicPr>
          <p:cNvPr id="405" name="Google Shape;405;p60" descr="C:\Users\kayci.barnett\AppData\Local\Microsoft\Windows\INetCache\Content.IE5\Y1ZXYUNT\MC900441316[1]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6425" y="26010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Overdue Fees</a:t>
            </a:r>
            <a:endParaRPr/>
          </a:p>
        </p:txBody>
      </p:sp>
      <p:sp>
        <p:nvSpPr>
          <p:cNvPr id="411" name="Google Shape;411;p61"/>
          <p:cNvSpPr txBox="1">
            <a:spLocks noGrp="1"/>
          </p:cNvSpPr>
          <p:nvPr>
            <p:ph type="body" idx="1"/>
          </p:nvPr>
        </p:nvSpPr>
        <p:spPr>
          <a:xfrm>
            <a:off x="457200" y="1463278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do not charge late </a:t>
            </a:r>
            <a:r>
              <a:rPr lang="en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fees!</a:t>
            </a:r>
            <a:endParaRPr sz="1800" dirty="0"/>
          </a:p>
          <a:p>
            <a:pPr marL="342900" marR="0" lvl="0" indent="-254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item is lost, they are charged the price to the item and a $5 processing fee.</a:t>
            </a:r>
            <a:endParaRPr sz="1800" dirty="0"/>
          </a:p>
          <a:p>
            <a:pPr marL="342900" marR="0" lvl="0" indent="-254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Devices are $5 per day</a:t>
            </a: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ConnectEd cards do not have fines.</a:t>
            </a:r>
            <a:endParaRPr sz="1800"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61" descr="C:\Users\kayci.barnett\AppData\Local\Microsoft\Windows\INetCache\Content.IE5\EB87QZCN\MC900440395[1]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200" y="114300"/>
            <a:ext cx="1543050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2"/>
          <p:cNvSpPr txBox="1"/>
          <p:nvPr/>
        </p:nvSpPr>
        <p:spPr>
          <a:xfrm>
            <a:off x="2187575" y="526256"/>
            <a:ext cx="2238300" cy="2212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62"/>
          <p:cNvSpPr txBox="1"/>
          <p:nvPr/>
        </p:nvSpPr>
        <p:spPr>
          <a:xfrm>
            <a:off x="2227262" y="546497"/>
            <a:ext cx="2159100" cy="2152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62"/>
          <p:cNvSpPr txBox="1"/>
          <p:nvPr/>
        </p:nvSpPr>
        <p:spPr>
          <a:xfrm>
            <a:off x="4200525" y="1040606"/>
            <a:ext cx="2782800" cy="1133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62"/>
          <p:cNvSpPr txBox="1"/>
          <p:nvPr/>
        </p:nvSpPr>
        <p:spPr>
          <a:xfrm>
            <a:off x="4240212" y="1060847"/>
            <a:ext cx="2703600" cy="1074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62"/>
          <p:cNvSpPr txBox="1"/>
          <p:nvPr/>
        </p:nvSpPr>
        <p:spPr>
          <a:xfrm>
            <a:off x="2171700" y="3221831"/>
            <a:ext cx="1914600" cy="16527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62"/>
          <p:cNvSpPr txBox="1"/>
          <p:nvPr/>
        </p:nvSpPr>
        <p:spPr>
          <a:xfrm>
            <a:off x="5076825" y="3744515"/>
            <a:ext cx="1906500" cy="1203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62"/>
          <p:cNvSpPr txBox="1"/>
          <p:nvPr/>
        </p:nvSpPr>
        <p:spPr>
          <a:xfrm>
            <a:off x="5116512" y="3764756"/>
            <a:ext cx="1827300" cy="11454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2"/>
          <p:cNvSpPr txBox="1"/>
          <p:nvPr/>
        </p:nvSpPr>
        <p:spPr>
          <a:xfrm>
            <a:off x="4224337" y="3220640"/>
            <a:ext cx="897000" cy="7023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62"/>
          <p:cNvSpPr txBox="1"/>
          <p:nvPr/>
        </p:nvSpPr>
        <p:spPr>
          <a:xfrm>
            <a:off x="4264025" y="3240881"/>
            <a:ext cx="817500" cy="642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62"/>
          <p:cNvSpPr txBox="1"/>
          <p:nvPr/>
        </p:nvSpPr>
        <p:spPr>
          <a:xfrm>
            <a:off x="6694487" y="114300"/>
            <a:ext cx="322200" cy="2823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2"/>
          <p:cNvSpPr txBox="1"/>
          <p:nvPr/>
        </p:nvSpPr>
        <p:spPr>
          <a:xfrm>
            <a:off x="5135562" y="945356"/>
            <a:ext cx="8952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9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Pay Charges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62"/>
          <p:cNvSpPr txBox="1"/>
          <p:nvPr/>
        </p:nvSpPr>
        <p:spPr>
          <a:xfrm>
            <a:off x="2406650" y="3028950"/>
            <a:ext cx="65088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9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Choose Payment Method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9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                  </a:t>
            </a:r>
            <a:r>
              <a:rPr lang="en" sz="9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4. Pay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 Rounded"/>
              <a:buNone/>
            </a:pPr>
            <a:endParaRPr sz="40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 Rounded"/>
              <a:buNone/>
            </a:pPr>
            <a:endParaRPr sz="60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 Rounded"/>
              <a:buNone/>
            </a:pPr>
            <a:endParaRPr sz="60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 Rounded"/>
              <a:buNone/>
            </a:pPr>
            <a:endParaRPr sz="60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937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9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5.Choose Full Amount, or  type in amount to pay, then OK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62"/>
          <p:cNvSpPr txBox="1"/>
          <p:nvPr/>
        </p:nvSpPr>
        <p:spPr>
          <a:xfrm>
            <a:off x="613075" y="114300"/>
            <a:ext cx="7587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937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 Rounded"/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pay fines (over $2) on the Self Check with a Credit Card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/>
        </p:nvSpPr>
        <p:spPr>
          <a:xfrm>
            <a:off x="4619625" y="1035853"/>
            <a:ext cx="2458500" cy="1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9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1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7. Use the stylus, and touch YES.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3"/>
          <p:cNvSpPr txBox="1"/>
          <p:nvPr/>
        </p:nvSpPr>
        <p:spPr>
          <a:xfrm>
            <a:off x="756400" y="510775"/>
            <a:ext cx="41004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90537" marR="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1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Give the Pillsbury Dough Boy a tickle (touch the CC screen).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3"/>
          <p:cNvSpPr txBox="1"/>
          <p:nvPr/>
        </p:nvSpPr>
        <p:spPr>
          <a:xfrm>
            <a:off x="557350" y="2743200"/>
            <a:ext cx="6910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9225" marR="0" lvl="0" indent="-1603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 startAt="8"/>
            </a:pPr>
            <a:r>
              <a:rPr lang="en" sz="1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Magnetic strip faces up,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swipe right to left, or use chip.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49225" marR="0" lvl="0" indent="-141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" sz="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</a:t>
            </a:r>
            <a:endParaRPr/>
          </a:p>
          <a:p>
            <a:pPr marL="149225" marR="0" lvl="0" indent="-141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 sz="6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9225" marR="0" lvl="0" indent="-141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 Rounded"/>
              <a:buNone/>
            </a:pPr>
            <a:r>
              <a:rPr lang="en" sz="900" b="1" i="0" u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en" sz="12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9.  Sign using the stylus</a:t>
            </a:r>
            <a:r>
              <a:rPr lang="en" sz="900" b="1" i="0" u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Lost or Damaged Items</a:t>
            </a:r>
            <a:endParaRPr/>
          </a:p>
        </p:txBody>
      </p:sp>
      <p:sp>
        <p:nvSpPr>
          <p:cNvPr id="442" name="Google Shape;442;p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 customer </a:t>
            </a:r>
            <a:r>
              <a:rPr lang="en" sz="1800"/>
              <a:t>loses</a:t>
            </a: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item they must pay the price of the item, plus a $5 processing fee.</a:t>
            </a:r>
            <a:endParaRPr sz="18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3" name="Google Shape;443;p64"/>
          <p:cNvGrpSpPr/>
          <p:nvPr/>
        </p:nvGrpSpPr>
        <p:grpSpPr>
          <a:xfrm>
            <a:off x="2487612" y="1991916"/>
            <a:ext cx="6172200" cy="3170635"/>
            <a:chOff x="1524000" y="1885950"/>
            <a:chExt cx="6172200" cy="4227513"/>
          </a:xfrm>
        </p:grpSpPr>
        <p:pic>
          <p:nvPicPr>
            <p:cNvPr id="444" name="Google Shape;444;p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57400" y="1885950"/>
              <a:ext cx="5638800" cy="3876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5" name="Google Shape;445;p64"/>
            <p:cNvCxnSpPr/>
            <p:nvPr/>
          </p:nvCxnSpPr>
          <p:spPr>
            <a:xfrm rot="10800000" flipH="1">
              <a:off x="1524000" y="3352688"/>
              <a:ext cx="685800" cy="357300"/>
            </a:xfrm>
            <a:prstGeom prst="straightConnector1">
              <a:avLst/>
            </a:prstGeom>
            <a:noFill/>
            <a:ln w="38100" cap="flat" cmpd="sng">
              <a:solidFill>
                <a:srgbClr val="BE4B48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446" name="Google Shape;446;p64"/>
            <p:cNvCxnSpPr/>
            <p:nvPr/>
          </p:nvCxnSpPr>
          <p:spPr>
            <a:xfrm rot="10800000">
              <a:off x="6172200" y="5562663"/>
              <a:ext cx="381000" cy="550800"/>
            </a:xfrm>
            <a:prstGeom prst="straightConnector1">
              <a:avLst/>
            </a:prstGeom>
            <a:noFill/>
            <a:ln w="38100" cap="flat" cmpd="sng">
              <a:solidFill>
                <a:srgbClr val="BE4B48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Bill Customer set item to Lost</a:t>
            </a:r>
            <a:endParaRPr/>
          </a:p>
        </p:txBody>
      </p:sp>
      <p:pic>
        <p:nvPicPr>
          <p:cNvPr id="452" name="Google Shape;45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37" y="1041797"/>
            <a:ext cx="5136356" cy="3214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65"/>
          <p:cNvCxnSpPr/>
          <p:nvPr/>
        </p:nvCxnSpPr>
        <p:spPr>
          <a:xfrm rot="10800000" flipH="1">
            <a:off x="185737" y="1200140"/>
            <a:ext cx="685800" cy="2679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54" name="Google Shape;454;p65"/>
          <p:cNvCxnSpPr/>
          <p:nvPr/>
        </p:nvCxnSpPr>
        <p:spPr>
          <a:xfrm rot="10800000">
            <a:off x="5867400" y="3771947"/>
            <a:ext cx="381000" cy="4131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OPAC-Online Public Access Catalog</a:t>
            </a:r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3382200" y="1063225"/>
            <a:ext cx="23796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https://catalog.pueblolibrary.org/</a:t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3388" y="1340728"/>
            <a:ext cx="4777231" cy="3497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Replacement Item	</a:t>
            </a:r>
            <a:endParaRPr/>
          </a:p>
        </p:txBody>
      </p:sp>
      <p:sp>
        <p:nvSpPr>
          <p:cNvPr id="460" name="Google Shape;460;p6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 can provide a BRAND NEW copy of the exact same thing.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follow the Replacement Item instructions </a:t>
            </a:r>
            <a:r>
              <a:rPr lang="en"/>
              <a:t>located here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http://portal.pueblolibrary.org/document/process-accepting-replacement-item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Paying Bills</a:t>
            </a:r>
            <a:endParaRPr/>
          </a:p>
        </p:txBody>
      </p:sp>
      <p:sp>
        <p:nvSpPr>
          <p:cNvPr id="466" name="Google Shape;466;p67"/>
          <p:cNvSpPr txBox="1">
            <a:spLocks noGrp="1"/>
          </p:cNvSpPr>
          <p:nvPr>
            <p:ph type="body" idx="1"/>
          </p:nvPr>
        </p:nvSpPr>
        <p:spPr>
          <a:xfrm>
            <a:off x="457200" y="975850"/>
            <a:ext cx="8229600" cy="3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be done in Checkout Station, but if paying with check must be done in Koha</a:t>
            </a:r>
            <a:endParaRPr sz="180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67" name="Google Shape;46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787" y="1428750"/>
            <a:ext cx="4680346" cy="106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800" y="2628900"/>
            <a:ext cx="3814763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p67"/>
          <p:cNvCxnSpPr/>
          <p:nvPr/>
        </p:nvCxnSpPr>
        <p:spPr>
          <a:xfrm rot="10800000" flipH="1">
            <a:off x="1185350" y="2334444"/>
            <a:ext cx="304800" cy="3906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70" name="Google Shape;470;p67"/>
          <p:cNvCxnSpPr/>
          <p:nvPr/>
        </p:nvCxnSpPr>
        <p:spPr>
          <a:xfrm>
            <a:off x="228600" y="1600200"/>
            <a:ext cx="381000" cy="2250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471" name="Google Shape;471;p67"/>
          <p:cNvSpPr txBox="1"/>
          <p:nvPr/>
        </p:nvSpPr>
        <p:spPr>
          <a:xfrm>
            <a:off x="270700" y="3587400"/>
            <a:ext cx="29700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There should be a carbon copy receipt book at all locations that you fill out whenever you take a check and include one of those copies with the check.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8"/>
          <p:cNvSpPr txBox="1">
            <a:spLocks noGrp="1"/>
          </p:cNvSpPr>
          <p:nvPr>
            <p:ph type="title"/>
          </p:nvPr>
        </p:nvSpPr>
        <p:spPr>
          <a:xfrm>
            <a:off x="801687" y="363140"/>
            <a:ext cx="78453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3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 all Requests for Fine Forgiveness </a:t>
            </a:r>
            <a:endParaRPr sz="3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3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Manager</a:t>
            </a:r>
            <a:endParaRPr sz="3600"/>
          </a:p>
        </p:txBody>
      </p:sp>
      <p:sp>
        <p:nvSpPr>
          <p:cNvPr id="477" name="Google Shape;477;p68"/>
          <p:cNvSpPr txBox="1">
            <a:spLocks noGrp="1"/>
          </p:cNvSpPr>
          <p:nvPr>
            <p:ph type="body" idx="1"/>
          </p:nvPr>
        </p:nvSpPr>
        <p:spPr>
          <a:xfrm>
            <a:off x="609600" y="1485900"/>
            <a:ext cx="80772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If manager is unavailable, h</a:t>
            </a: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 them fill out </a:t>
            </a:r>
            <a:r>
              <a:rPr lang="en" sz="1800" b="0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customer resolution form</a:t>
            </a:r>
            <a:r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give form to your Manager.</a:t>
            </a:r>
            <a:endParaRPr sz="18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68" descr="customer issues for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6275" y="2162425"/>
            <a:ext cx="4214813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000"/>
              <a:t>LOGIN to Access Account</a:t>
            </a:r>
            <a:endParaRPr sz="3000"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3388" y="1340728"/>
            <a:ext cx="4777231" cy="349797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/>
          <p:nvPr/>
        </p:nvSpPr>
        <p:spPr>
          <a:xfrm rot="1779374">
            <a:off x="5232253" y="984247"/>
            <a:ext cx="865813" cy="1999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63441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Masquerade - to access and place holds on Customer’s account</a:t>
            </a:r>
            <a:endParaRPr sz="3000"/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6373800" cy="270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Login with your staff account.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At the bottom of My Account click the option to masquerade.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Masquerade allows you to put in customer’s card #, but won’t need their PIN.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Then you can place holds for the customer</a:t>
            </a:r>
            <a:endParaRPr sz="2400"/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274" y="151484"/>
            <a:ext cx="1964350" cy="484052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/>
          <p:nvPr/>
        </p:nvSpPr>
        <p:spPr>
          <a:xfrm rot="1779374">
            <a:off x="6371978" y="4151747"/>
            <a:ext cx="865813" cy="1999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70" y="3739445"/>
            <a:ext cx="3942008" cy="12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Masquerade Mode</a:t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95" y="1251945"/>
            <a:ext cx="3942008" cy="1252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551" y="3004375"/>
            <a:ext cx="7637550" cy="1465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Discovery</a:t>
            </a:r>
            <a:endParaRPr/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25" y="838378"/>
            <a:ext cx="6135413" cy="41527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34"/>
          <p:cNvCxnSpPr/>
          <p:nvPr/>
        </p:nvCxnSpPr>
        <p:spPr>
          <a:xfrm>
            <a:off x="1332150" y="1255825"/>
            <a:ext cx="762000" cy="107100"/>
          </a:xfrm>
          <a:prstGeom prst="straightConnector1">
            <a:avLst/>
          </a:prstGeom>
          <a:noFill/>
          <a:ln w="38100" cap="flat" cmpd="sng">
            <a:solidFill>
              <a:srgbClr val="BE4B48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 Hold</a:t>
            </a:r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Click Place Hold on item wanted and follow prompts.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225" y="2118350"/>
            <a:ext cx="5950174" cy="262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1137</Words>
  <Application>Microsoft Office PowerPoint</Application>
  <PresentationFormat>On-screen Show (16:9)</PresentationFormat>
  <Paragraphs>137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Rounded</vt:lpstr>
      <vt:lpstr>Calibri</vt:lpstr>
      <vt:lpstr>Simple Light</vt:lpstr>
      <vt:lpstr>Office Theme</vt:lpstr>
      <vt:lpstr>2_Office Theme</vt:lpstr>
      <vt:lpstr>Circulating Items</vt:lpstr>
      <vt:lpstr>Can you help me find Walker Texas Ranger?</vt:lpstr>
      <vt:lpstr>The Reference Interview</vt:lpstr>
      <vt:lpstr>OPAC-Online Public Access Catalog</vt:lpstr>
      <vt:lpstr>LOGIN to Access Account</vt:lpstr>
      <vt:lpstr>Masquerade - to access and place holds on Customer’s account</vt:lpstr>
      <vt:lpstr>Masquerade Mode</vt:lpstr>
      <vt:lpstr>Discovery</vt:lpstr>
      <vt:lpstr>Place Hold</vt:lpstr>
      <vt:lpstr>In-Transit Delivery between branches</vt:lpstr>
      <vt:lpstr>Log Out</vt:lpstr>
      <vt:lpstr>Yee Haw! Now what?</vt:lpstr>
      <vt:lpstr>Let me help you check it out!</vt:lpstr>
      <vt:lpstr>Scan your card, and choose an option.</vt:lpstr>
      <vt:lpstr>Place multiple items in check out box.</vt:lpstr>
      <vt:lpstr>Checking Out in Koha</vt:lpstr>
      <vt:lpstr>Specify Due Date</vt:lpstr>
      <vt:lpstr>Use Pad to Deactivate Security </vt:lpstr>
      <vt:lpstr>Using RFID Pad</vt:lpstr>
      <vt:lpstr>PowerPoint Presentation</vt:lpstr>
      <vt:lpstr>Let me help you return it!</vt:lpstr>
      <vt:lpstr>Weeeeeeee!</vt:lpstr>
      <vt:lpstr>Sorts into Bins</vt:lpstr>
      <vt:lpstr>Checking in Koha</vt:lpstr>
      <vt:lpstr>Transferring and Holds</vt:lpstr>
      <vt:lpstr>Hold Slip Printing Dialog Box</vt:lpstr>
      <vt:lpstr>Interlibrary Loan</vt:lpstr>
      <vt:lpstr>Tablet &amp; Hotspots Special Handling</vt:lpstr>
      <vt:lpstr>Damaged, Incomplete, or Unknown</vt:lpstr>
      <vt:lpstr>Missing Disc Pop Up Message</vt:lpstr>
      <vt:lpstr>Renewing</vt:lpstr>
      <vt:lpstr>Claims Return</vt:lpstr>
      <vt:lpstr>PowerPoint Presentation</vt:lpstr>
      <vt:lpstr>Fines &amp; Fees – </vt:lpstr>
      <vt:lpstr>Overdue Fees</vt:lpstr>
      <vt:lpstr>PowerPoint Presentation</vt:lpstr>
      <vt:lpstr>PowerPoint Presentation</vt:lpstr>
      <vt:lpstr>Lost or Damaged Items</vt:lpstr>
      <vt:lpstr>To Bill Customer set item to Lost</vt:lpstr>
      <vt:lpstr>Replacement Item </vt:lpstr>
      <vt:lpstr>Paying Bills</vt:lpstr>
      <vt:lpstr>Refer all Requests for Fine Forgiveness  to Manager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Circulating Items</dc:title>
  <dc:creator>Kayci Barnett</dc:creator>
  <cp:lastModifiedBy>Kayci Barnett</cp:lastModifiedBy>
  <cp:revision>4</cp:revision>
  <cp:lastPrinted>2020-09-09T20:15:56Z</cp:lastPrinted>
  <dcterms:modified xsi:type="dcterms:W3CDTF">2024-05-01T21:22:16Z</dcterms:modified>
</cp:coreProperties>
</file>