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7ce3ee67f1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7ce3ee67f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7ce3ee67f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7ce3ee67f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7529493d0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7529493d0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26e8173b8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26e8173b8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7ce3ee67f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7ce3ee67f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7ce3ee67f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7ce3ee67f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26e9fcd00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26e9fcd00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759abb179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759abb17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759abb179f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759abb179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7ce3ee67f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7ce3ee67f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21900" y="1258125"/>
            <a:ext cx="4202700" cy="1072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FIRE!</a:t>
            </a:r>
            <a:endParaRPr/>
          </a:p>
        </p:txBody>
      </p:sp>
      <p:sp>
        <p:nvSpPr>
          <p:cNvPr id="55" name="Google Shape;55;p13"/>
          <p:cNvSpPr txBox="1">
            <a:spLocks noGrp="1"/>
          </p:cNvSpPr>
          <p:nvPr>
            <p:ph type="subTitle" idx="1"/>
          </p:nvPr>
        </p:nvSpPr>
        <p:spPr>
          <a:xfrm>
            <a:off x="82275" y="2571750"/>
            <a:ext cx="4846500" cy="7848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a:t>Evacuation from the Rawlings Library</a:t>
            </a:r>
            <a:endParaRPr/>
          </a:p>
        </p:txBody>
      </p:sp>
      <p:pic>
        <p:nvPicPr>
          <p:cNvPr id="56" name="Google Shape;56;p13"/>
          <p:cNvPicPr preferRelativeResize="0"/>
          <p:nvPr/>
        </p:nvPicPr>
        <p:blipFill>
          <a:blip r:embed="rId3">
            <a:alphaModFix/>
          </a:blip>
          <a:stretch>
            <a:fillRect/>
          </a:stretch>
        </p:blipFill>
        <p:spPr>
          <a:xfrm>
            <a:off x="4928775" y="1258125"/>
            <a:ext cx="3854752" cy="2736874"/>
          </a:xfrm>
          <a:prstGeom prst="rect">
            <a:avLst/>
          </a:prstGeom>
          <a:noFill/>
          <a:ln>
            <a:noFill/>
          </a:ln>
        </p:spPr>
      </p:pic>
      <p:sp>
        <p:nvSpPr>
          <p:cNvPr id="57" name="Google Shape;57;p13"/>
          <p:cNvSpPr txBox="1"/>
          <p:nvPr/>
        </p:nvSpPr>
        <p:spPr>
          <a:xfrm>
            <a:off x="3608275" y="4447825"/>
            <a:ext cx="5365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“The Grand Opera House Fire”, March 01, 1922. From the PCCLD digital archives, https://cdm16620.contentdm.oclc.org/digital/collection/p16620coll9/id/17/rec/3</a:t>
            </a:r>
            <a:endParaRPr sz="1100"/>
          </a:p>
        </p:txBody>
      </p:sp>
      <p:sp>
        <p:nvSpPr>
          <p:cNvPr id="58" name="Google Shape;58;p13"/>
          <p:cNvSpPr txBox="1"/>
          <p:nvPr/>
        </p:nvSpPr>
        <p:spPr>
          <a:xfrm>
            <a:off x="82275" y="3597375"/>
            <a:ext cx="495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Brought to you by the PCCLD Health and Safety Committee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Where Am I Going?</a:t>
            </a:r>
            <a:endParaRPr/>
          </a:p>
        </p:txBody>
      </p:sp>
      <p:sp>
        <p:nvSpPr>
          <p:cNvPr id="140" name="Google Shape;140;p22"/>
          <p:cNvSpPr txBox="1">
            <a:spLocks noGrp="1"/>
          </p:cNvSpPr>
          <p:nvPr>
            <p:ph type="body" idx="1"/>
          </p:nvPr>
        </p:nvSpPr>
        <p:spPr>
          <a:xfrm>
            <a:off x="353950" y="1017725"/>
            <a:ext cx="2522100" cy="14328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1200"/>
              </a:spcAft>
              <a:buNone/>
            </a:pPr>
            <a:r>
              <a:rPr lang="en"/>
              <a:t>Go to the northeast corner of the main parking lot. Across from the Joe Tomato deli. </a:t>
            </a:r>
            <a:endParaRPr/>
          </a:p>
        </p:txBody>
      </p:sp>
      <p:pic>
        <p:nvPicPr>
          <p:cNvPr id="141" name="Google Shape;141;p22"/>
          <p:cNvPicPr preferRelativeResize="0"/>
          <p:nvPr/>
        </p:nvPicPr>
        <p:blipFill>
          <a:blip r:embed="rId3">
            <a:alphaModFix/>
          </a:blip>
          <a:stretch>
            <a:fillRect/>
          </a:stretch>
        </p:blipFill>
        <p:spPr>
          <a:xfrm>
            <a:off x="3315775" y="950188"/>
            <a:ext cx="5516533" cy="3820975"/>
          </a:xfrm>
          <a:prstGeom prst="rect">
            <a:avLst/>
          </a:prstGeom>
          <a:noFill/>
          <a:ln>
            <a:noFill/>
          </a:ln>
        </p:spPr>
      </p:pic>
      <p:sp>
        <p:nvSpPr>
          <p:cNvPr id="142" name="Google Shape;142;p22"/>
          <p:cNvSpPr txBox="1"/>
          <p:nvPr/>
        </p:nvSpPr>
        <p:spPr>
          <a:xfrm>
            <a:off x="295000" y="2450525"/>
            <a:ext cx="26400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Wait until you are cleared to reenter the building by senior administration, PIC, or Facilities, or Security staff. Enter through the staff entrance.</a:t>
            </a:r>
            <a:endParaRPr/>
          </a:p>
        </p:txBody>
      </p:sp>
      <p:sp>
        <p:nvSpPr>
          <p:cNvPr id="143" name="Google Shape;143;p22"/>
          <p:cNvSpPr txBox="1"/>
          <p:nvPr/>
        </p:nvSpPr>
        <p:spPr>
          <a:xfrm>
            <a:off x="353950" y="3908325"/>
            <a:ext cx="25221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Do not leave the property unless authorized by your manager, PIC, or senior administrator.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You Made It!</a:t>
            </a:r>
            <a:endParaRPr/>
          </a:p>
        </p:txBody>
      </p:sp>
      <p:sp>
        <p:nvSpPr>
          <p:cNvPr id="149" name="Google Shape;149;p23"/>
          <p:cNvSpPr txBox="1">
            <a:spLocks noGrp="1"/>
          </p:cNvSpPr>
          <p:nvPr>
            <p:ph type="body" idx="1"/>
          </p:nvPr>
        </p:nvSpPr>
        <p:spPr>
          <a:xfrm>
            <a:off x="311700" y="1122950"/>
            <a:ext cx="4201200" cy="971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Breath a sigh of relief and enjoy the rest of your day.</a:t>
            </a:r>
            <a:endParaRPr/>
          </a:p>
        </p:txBody>
      </p:sp>
      <p:pic>
        <p:nvPicPr>
          <p:cNvPr id="150" name="Google Shape;150;p23"/>
          <p:cNvPicPr preferRelativeResize="0"/>
          <p:nvPr/>
        </p:nvPicPr>
        <p:blipFill>
          <a:blip r:embed="rId3">
            <a:alphaModFix/>
          </a:blip>
          <a:stretch>
            <a:fillRect/>
          </a:stretch>
        </p:blipFill>
        <p:spPr>
          <a:xfrm>
            <a:off x="3705000" y="445025"/>
            <a:ext cx="5354710" cy="3124100"/>
          </a:xfrm>
          <a:prstGeom prst="rect">
            <a:avLst/>
          </a:prstGeom>
          <a:noFill/>
          <a:ln>
            <a:noFill/>
          </a:ln>
        </p:spPr>
      </p:pic>
      <p:sp>
        <p:nvSpPr>
          <p:cNvPr id="151" name="Google Shape;151;p23"/>
          <p:cNvSpPr txBox="1"/>
          <p:nvPr/>
        </p:nvSpPr>
        <p:spPr>
          <a:xfrm>
            <a:off x="3705000" y="3569125"/>
            <a:ext cx="49704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“Dancing”, Basque Digital Collection, University of Nevada, Reno, University Libraries, University of Nevada, Reno Libraries Digital Collections,https://unr.dgicloud.com/islandora/object/basqcollcollection:3095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to do if the fire alarm goes off?</a:t>
            </a:r>
            <a:endParaRPr/>
          </a:p>
        </p:txBody>
      </p:sp>
      <p:sp>
        <p:nvSpPr>
          <p:cNvPr id="64" name="Google Shape;64;p14"/>
          <p:cNvSpPr txBox="1">
            <a:spLocks noGrp="1"/>
          </p:cNvSpPr>
          <p:nvPr>
            <p:ph type="body" idx="1"/>
          </p:nvPr>
        </p:nvSpPr>
        <p:spPr>
          <a:xfrm>
            <a:off x="311700" y="1152475"/>
            <a:ext cx="8520600" cy="38619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SzPts val="1800"/>
              <a:buAutoNum type="arabicPeriod"/>
            </a:pPr>
            <a:r>
              <a:rPr lang="en"/>
              <a:t>Stop what you are doing.</a:t>
            </a:r>
            <a:endParaRPr/>
          </a:p>
          <a:p>
            <a:pPr marL="457200" lvl="0" indent="-342900" algn="l" rtl="0">
              <a:spcBef>
                <a:spcPts val="0"/>
              </a:spcBef>
              <a:spcAft>
                <a:spcPts val="0"/>
              </a:spcAft>
              <a:buSzPts val="1800"/>
              <a:buAutoNum type="arabicPeriod"/>
            </a:pPr>
            <a:r>
              <a:rPr lang="en"/>
              <a:t>Inform staff and the public in your general vicinity that everyone must leave the building due to the alarm.</a:t>
            </a:r>
            <a:endParaRPr/>
          </a:p>
          <a:p>
            <a:pPr marL="457200" lvl="0" indent="-342900" algn="l" rtl="0">
              <a:spcBef>
                <a:spcPts val="0"/>
              </a:spcBef>
              <a:spcAft>
                <a:spcPts val="0"/>
              </a:spcAft>
              <a:buSzPts val="1800"/>
              <a:buAutoNum type="arabicPeriod"/>
            </a:pPr>
            <a:r>
              <a:rPr lang="en"/>
              <a:t>If patrons do not want to leave, do not argue with them. Inform the PIC when you reach the rally point.</a:t>
            </a:r>
            <a:endParaRPr/>
          </a:p>
          <a:p>
            <a:pPr marL="457200" lvl="0" indent="-342900" algn="l" rtl="0">
              <a:spcBef>
                <a:spcPts val="0"/>
              </a:spcBef>
              <a:spcAft>
                <a:spcPts val="0"/>
              </a:spcAft>
              <a:buSzPts val="1800"/>
              <a:buAutoNum type="arabicPeriod"/>
            </a:pPr>
            <a:r>
              <a:rPr lang="en"/>
              <a:t>If the patron is unable to use the stairs to exit, guide them to the closest area of refuge and inform the PIC of their location when you reach the parking lot rally point. See areas of refuge in the next slide.</a:t>
            </a:r>
            <a:endParaRPr/>
          </a:p>
          <a:p>
            <a:pPr marL="457200" lvl="0" indent="-342900" algn="l" rtl="0">
              <a:spcBef>
                <a:spcPts val="0"/>
              </a:spcBef>
              <a:spcAft>
                <a:spcPts val="0"/>
              </a:spcAft>
              <a:buSzPts val="1800"/>
              <a:buAutoNum type="arabicPeriod"/>
            </a:pPr>
            <a:r>
              <a:rPr lang="en"/>
              <a:t>Exit the building using the closest emergency stairwell or door. Encourage others to follow you down the stairs. </a:t>
            </a:r>
            <a:endParaRPr/>
          </a:p>
          <a:p>
            <a:pPr marL="457200" lvl="0" indent="-342900" algn="l" rtl="0">
              <a:spcBef>
                <a:spcPts val="0"/>
              </a:spcBef>
              <a:spcAft>
                <a:spcPts val="0"/>
              </a:spcAft>
              <a:buSzPts val="1800"/>
              <a:buAutoNum type="arabicPeriod"/>
            </a:pPr>
            <a:r>
              <a:rPr lang="en"/>
              <a:t>Head to the rally point in the north-east corner of the main parking lot, across from the Joe Tomato deli.</a:t>
            </a:r>
            <a:endParaRPr/>
          </a:p>
          <a:p>
            <a:pPr marL="457200" lvl="0" indent="-342900" algn="l" rtl="0">
              <a:spcBef>
                <a:spcPts val="0"/>
              </a:spcBef>
              <a:spcAft>
                <a:spcPts val="0"/>
              </a:spcAft>
              <a:buSzPts val="1800"/>
              <a:buAutoNum type="arabicPeriod"/>
            </a:pPr>
            <a:r>
              <a:rPr lang="en"/>
              <a:t>Wait for the all clear from senior administration or the PIC</a:t>
            </a:r>
            <a:endParaRPr/>
          </a:p>
          <a:p>
            <a:pPr marL="457200" lvl="0" indent="-342900" algn="l" rtl="0">
              <a:spcBef>
                <a:spcPts val="0"/>
              </a:spcBef>
              <a:spcAft>
                <a:spcPts val="0"/>
              </a:spcAft>
              <a:buSzPts val="1800"/>
              <a:buAutoNum type="arabicPeriod"/>
            </a:pPr>
            <a:r>
              <a:rPr lang="en"/>
              <a:t>Return into the building through the staff entrance.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833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Areas of Refuge</a:t>
            </a:r>
            <a:endParaRPr/>
          </a:p>
        </p:txBody>
      </p:sp>
      <p:pic>
        <p:nvPicPr>
          <p:cNvPr id="70" name="Google Shape;70;p15"/>
          <p:cNvPicPr preferRelativeResize="0"/>
          <p:nvPr/>
        </p:nvPicPr>
        <p:blipFill>
          <a:blip r:embed="rId3">
            <a:alphaModFix/>
          </a:blip>
          <a:stretch>
            <a:fillRect/>
          </a:stretch>
        </p:blipFill>
        <p:spPr>
          <a:xfrm>
            <a:off x="515475" y="808400"/>
            <a:ext cx="2406102" cy="4182700"/>
          </a:xfrm>
          <a:prstGeom prst="rect">
            <a:avLst/>
          </a:prstGeom>
          <a:noFill/>
          <a:ln>
            <a:noFill/>
          </a:ln>
        </p:spPr>
      </p:pic>
      <p:pic>
        <p:nvPicPr>
          <p:cNvPr id="71" name="Google Shape;71;p15"/>
          <p:cNvPicPr preferRelativeResize="0"/>
          <p:nvPr/>
        </p:nvPicPr>
        <p:blipFill>
          <a:blip r:embed="rId4">
            <a:alphaModFix/>
          </a:blip>
          <a:stretch>
            <a:fillRect/>
          </a:stretch>
        </p:blipFill>
        <p:spPr>
          <a:xfrm>
            <a:off x="3384102" y="808400"/>
            <a:ext cx="1993317" cy="4182698"/>
          </a:xfrm>
          <a:prstGeom prst="rect">
            <a:avLst/>
          </a:prstGeom>
          <a:noFill/>
          <a:ln>
            <a:noFill/>
          </a:ln>
        </p:spPr>
      </p:pic>
      <p:pic>
        <p:nvPicPr>
          <p:cNvPr id="72" name="Google Shape;72;p15"/>
          <p:cNvPicPr preferRelativeResize="0"/>
          <p:nvPr/>
        </p:nvPicPr>
        <p:blipFill>
          <a:blip r:embed="rId5">
            <a:alphaModFix/>
          </a:blip>
          <a:stretch>
            <a:fillRect/>
          </a:stretch>
        </p:blipFill>
        <p:spPr>
          <a:xfrm>
            <a:off x="5923144" y="808400"/>
            <a:ext cx="3066985" cy="41826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Where are the exits?</a:t>
            </a:r>
            <a:endParaRPr/>
          </a:p>
        </p:txBody>
      </p:sp>
      <p:sp>
        <p:nvSpPr>
          <p:cNvPr id="78" name="Google Shape;78;p16"/>
          <p:cNvSpPr txBox="1">
            <a:spLocks noGrp="1"/>
          </p:cNvSpPr>
          <p:nvPr>
            <p:ph type="body" idx="1"/>
          </p:nvPr>
        </p:nvSpPr>
        <p:spPr>
          <a:xfrm>
            <a:off x="311700" y="1152475"/>
            <a:ext cx="32427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Familiarize yourself with your surroundings and know where the exits are. Exits are marked with the green light-up signs.</a:t>
            </a:r>
            <a:endParaRPr/>
          </a:p>
        </p:txBody>
      </p:sp>
      <p:pic>
        <p:nvPicPr>
          <p:cNvPr id="79" name="Google Shape;79;p16"/>
          <p:cNvPicPr preferRelativeResize="0"/>
          <p:nvPr/>
        </p:nvPicPr>
        <p:blipFill>
          <a:blip r:embed="rId3">
            <a:alphaModFix/>
          </a:blip>
          <a:stretch>
            <a:fillRect/>
          </a:stretch>
        </p:blipFill>
        <p:spPr>
          <a:xfrm>
            <a:off x="5402875" y="950188"/>
            <a:ext cx="2865731" cy="38209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Basement Level </a:t>
            </a:r>
            <a:endParaRPr/>
          </a:p>
        </p:txBody>
      </p:sp>
      <p:sp>
        <p:nvSpPr>
          <p:cNvPr id="85" name="Google Shape;85;p17"/>
          <p:cNvSpPr txBox="1">
            <a:spLocks noGrp="1"/>
          </p:cNvSpPr>
          <p:nvPr>
            <p:ph type="body" idx="1"/>
          </p:nvPr>
        </p:nvSpPr>
        <p:spPr>
          <a:xfrm>
            <a:off x="6531150" y="4262275"/>
            <a:ext cx="2195400" cy="719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1200"/>
              </a:spcAft>
              <a:buNone/>
            </a:pPr>
            <a:r>
              <a:rPr lang="en"/>
              <a:t>Double doors by the elevators</a:t>
            </a:r>
            <a:endParaRPr/>
          </a:p>
        </p:txBody>
      </p:sp>
      <p:pic>
        <p:nvPicPr>
          <p:cNvPr id="86" name="Google Shape;86;p17"/>
          <p:cNvPicPr preferRelativeResize="0"/>
          <p:nvPr/>
        </p:nvPicPr>
        <p:blipFill>
          <a:blip r:embed="rId3">
            <a:alphaModFix/>
          </a:blip>
          <a:stretch>
            <a:fillRect/>
          </a:stretch>
        </p:blipFill>
        <p:spPr>
          <a:xfrm rot="-5400000">
            <a:off x="5918501" y="1224038"/>
            <a:ext cx="3209201" cy="2406900"/>
          </a:xfrm>
          <a:prstGeom prst="rect">
            <a:avLst/>
          </a:prstGeom>
          <a:noFill/>
          <a:ln>
            <a:noFill/>
          </a:ln>
        </p:spPr>
      </p:pic>
      <p:pic>
        <p:nvPicPr>
          <p:cNvPr id="87" name="Google Shape;87;p17"/>
          <p:cNvPicPr preferRelativeResize="0"/>
          <p:nvPr/>
        </p:nvPicPr>
        <p:blipFill>
          <a:blip r:embed="rId4">
            <a:alphaModFix/>
          </a:blip>
          <a:stretch>
            <a:fillRect/>
          </a:stretch>
        </p:blipFill>
        <p:spPr>
          <a:xfrm>
            <a:off x="3398438" y="749130"/>
            <a:ext cx="2406900" cy="3209206"/>
          </a:xfrm>
          <a:prstGeom prst="rect">
            <a:avLst/>
          </a:prstGeom>
          <a:noFill/>
          <a:ln>
            <a:noFill/>
          </a:ln>
        </p:spPr>
      </p:pic>
      <p:sp>
        <p:nvSpPr>
          <p:cNvPr id="88" name="Google Shape;88;p17"/>
          <p:cNvSpPr txBox="1"/>
          <p:nvPr/>
        </p:nvSpPr>
        <p:spPr>
          <a:xfrm>
            <a:off x="3474300" y="4409775"/>
            <a:ext cx="219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By the basement AMH</a:t>
            </a:r>
            <a:endParaRPr/>
          </a:p>
        </p:txBody>
      </p:sp>
      <p:pic>
        <p:nvPicPr>
          <p:cNvPr id="89" name="Google Shape;89;p17"/>
          <p:cNvPicPr preferRelativeResize="0"/>
          <p:nvPr/>
        </p:nvPicPr>
        <p:blipFill>
          <a:blip r:embed="rId5">
            <a:alphaModFix/>
          </a:blip>
          <a:stretch>
            <a:fillRect/>
          </a:stretch>
        </p:blipFill>
        <p:spPr>
          <a:xfrm>
            <a:off x="668600" y="1017725"/>
            <a:ext cx="2195401" cy="2927181"/>
          </a:xfrm>
          <a:prstGeom prst="rect">
            <a:avLst/>
          </a:prstGeom>
          <a:noFill/>
          <a:ln>
            <a:noFill/>
          </a:ln>
        </p:spPr>
      </p:pic>
      <p:sp>
        <p:nvSpPr>
          <p:cNvPr id="90" name="Google Shape;90;p17"/>
          <p:cNvSpPr txBox="1"/>
          <p:nvPr/>
        </p:nvSpPr>
        <p:spPr>
          <a:xfrm>
            <a:off x="752175" y="4232775"/>
            <a:ext cx="2029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Break room exit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54525" y="4570800"/>
            <a:ext cx="5391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Egress at 1st floor</a:t>
            </a:r>
            <a:endParaRPr/>
          </a:p>
        </p:txBody>
      </p:sp>
      <p:sp>
        <p:nvSpPr>
          <p:cNvPr id="96" name="Google Shape;96;p18"/>
          <p:cNvSpPr txBox="1">
            <a:spLocks noGrp="1"/>
          </p:cNvSpPr>
          <p:nvPr>
            <p:ph type="body" idx="1"/>
          </p:nvPr>
        </p:nvSpPr>
        <p:spPr>
          <a:xfrm>
            <a:off x="6446600" y="4310000"/>
            <a:ext cx="2494200" cy="400200"/>
          </a:xfrm>
          <a:prstGeom prst="rect">
            <a:avLst/>
          </a:prstGeom>
        </p:spPr>
        <p:txBody>
          <a:bodyPr spcFirstLastPara="1" wrap="square" lIns="91425" tIns="91425" rIns="91425" bIns="91425" anchor="t" anchorCtr="0">
            <a:normAutofit fontScale="77500"/>
          </a:bodyPr>
          <a:lstStyle/>
          <a:p>
            <a:pPr marL="0" lvl="0" indent="0" algn="l" rtl="0">
              <a:spcBef>
                <a:spcPts val="0"/>
              </a:spcBef>
              <a:spcAft>
                <a:spcPts val="1200"/>
              </a:spcAft>
              <a:buNone/>
            </a:pPr>
            <a:r>
              <a:rPr lang="en">
                <a:solidFill>
                  <a:schemeClr val="dk1"/>
                </a:solidFill>
              </a:rPr>
              <a:t>Exterior door in Makerspace</a:t>
            </a:r>
            <a:endParaRPr>
              <a:solidFill>
                <a:schemeClr val="dk1"/>
              </a:solidFill>
            </a:endParaRPr>
          </a:p>
        </p:txBody>
      </p:sp>
      <p:pic>
        <p:nvPicPr>
          <p:cNvPr id="97" name="Google Shape;97;p18"/>
          <p:cNvPicPr preferRelativeResize="0"/>
          <p:nvPr/>
        </p:nvPicPr>
        <p:blipFill>
          <a:blip r:embed="rId3">
            <a:alphaModFix/>
          </a:blip>
          <a:stretch>
            <a:fillRect/>
          </a:stretch>
        </p:blipFill>
        <p:spPr>
          <a:xfrm>
            <a:off x="6229588" y="609750"/>
            <a:ext cx="2711224" cy="3614976"/>
          </a:xfrm>
          <a:prstGeom prst="rect">
            <a:avLst/>
          </a:prstGeom>
          <a:noFill/>
          <a:ln>
            <a:noFill/>
          </a:ln>
        </p:spPr>
      </p:pic>
      <p:pic>
        <p:nvPicPr>
          <p:cNvPr id="98" name="Google Shape;98;p18"/>
          <p:cNvPicPr preferRelativeResize="0"/>
          <p:nvPr/>
        </p:nvPicPr>
        <p:blipFill>
          <a:blip r:embed="rId4">
            <a:alphaModFix/>
          </a:blip>
          <a:stretch>
            <a:fillRect/>
          </a:stretch>
        </p:blipFill>
        <p:spPr>
          <a:xfrm>
            <a:off x="137075" y="577325"/>
            <a:ext cx="2759873" cy="3679826"/>
          </a:xfrm>
          <a:prstGeom prst="rect">
            <a:avLst/>
          </a:prstGeom>
          <a:noFill/>
          <a:ln>
            <a:noFill/>
          </a:ln>
        </p:spPr>
      </p:pic>
      <p:sp>
        <p:nvSpPr>
          <p:cNvPr id="99" name="Google Shape;99;p18"/>
          <p:cNvSpPr txBox="1"/>
          <p:nvPr/>
        </p:nvSpPr>
        <p:spPr>
          <a:xfrm>
            <a:off x="54525" y="4224725"/>
            <a:ext cx="1637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Main entrance/exit</a:t>
            </a:r>
            <a:endParaRPr/>
          </a:p>
        </p:txBody>
      </p:sp>
      <p:pic>
        <p:nvPicPr>
          <p:cNvPr id="100" name="Google Shape;100;p18"/>
          <p:cNvPicPr preferRelativeResize="0"/>
          <p:nvPr/>
        </p:nvPicPr>
        <p:blipFill rotWithShape="1">
          <a:blip r:embed="rId5">
            <a:alphaModFix/>
          </a:blip>
          <a:srcRect l="3929" r="-3930"/>
          <a:stretch/>
        </p:blipFill>
        <p:spPr>
          <a:xfrm>
            <a:off x="3081348" y="1863525"/>
            <a:ext cx="3148252" cy="2361201"/>
          </a:xfrm>
          <a:prstGeom prst="rect">
            <a:avLst/>
          </a:prstGeom>
          <a:noFill/>
          <a:ln>
            <a:noFill/>
          </a:ln>
        </p:spPr>
      </p:pic>
      <p:sp>
        <p:nvSpPr>
          <p:cNvPr id="101" name="Google Shape;101;p18"/>
          <p:cNvSpPr txBox="1"/>
          <p:nvPr/>
        </p:nvSpPr>
        <p:spPr>
          <a:xfrm>
            <a:off x="3162050" y="4293125"/>
            <a:ext cx="2972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Staff and patrons may use the main stairwell to leave the building.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Doors to Emergency Stairwells - 1st floor </a:t>
            </a:r>
            <a:endParaRPr/>
          </a:p>
        </p:txBody>
      </p:sp>
      <p:pic>
        <p:nvPicPr>
          <p:cNvPr id="107" name="Google Shape;107;p19"/>
          <p:cNvPicPr preferRelativeResize="0"/>
          <p:nvPr/>
        </p:nvPicPr>
        <p:blipFill>
          <a:blip r:embed="rId3">
            <a:alphaModFix/>
          </a:blip>
          <a:stretch>
            <a:fillRect/>
          </a:stretch>
        </p:blipFill>
        <p:spPr>
          <a:xfrm>
            <a:off x="820375" y="1152474"/>
            <a:ext cx="1681501" cy="2242022"/>
          </a:xfrm>
          <a:prstGeom prst="rect">
            <a:avLst/>
          </a:prstGeom>
          <a:noFill/>
          <a:ln>
            <a:noFill/>
          </a:ln>
        </p:spPr>
      </p:pic>
      <p:pic>
        <p:nvPicPr>
          <p:cNvPr id="108" name="Google Shape;108;p19"/>
          <p:cNvPicPr preferRelativeResize="0"/>
          <p:nvPr/>
        </p:nvPicPr>
        <p:blipFill rotWithShape="1">
          <a:blip r:embed="rId4">
            <a:alphaModFix/>
          </a:blip>
          <a:srcRect l="7969" t="4981" r="-12835" b="-9846"/>
          <a:stretch/>
        </p:blipFill>
        <p:spPr>
          <a:xfrm>
            <a:off x="3516025" y="1152475"/>
            <a:ext cx="1855250" cy="2473667"/>
          </a:xfrm>
          <a:prstGeom prst="rect">
            <a:avLst/>
          </a:prstGeom>
          <a:noFill/>
          <a:ln>
            <a:noFill/>
          </a:ln>
        </p:spPr>
      </p:pic>
      <p:pic>
        <p:nvPicPr>
          <p:cNvPr id="109" name="Google Shape;109;p19"/>
          <p:cNvPicPr preferRelativeResize="0"/>
          <p:nvPr/>
        </p:nvPicPr>
        <p:blipFill>
          <a:blip r:embed="rId5">
            <a:alphaModFix/>
          </a:blip>
          <a:stretch>
            <a:fillRect/>
          </a:stretch>
        </p:blipFill>
        <p:spPr>
          <a:xfrm>
            <a:off x="6755475" y="1123076"/>
            <a:ext cx="1725600" cy="2300820"/>
          </a:xfrm>
          <a:prstGeom prst="rect">
            <a:avLst/>
          </a:prstGeom>
          <a:noFill/>
          <a:ln>
            <a:noFill/>
          </a:ln>
        </p:spPr>
      </p:pic>
      <p:sp>
        <p:nvSpPr>
          <p:cNvPr id="110" name="Google Shape;110;p19"/>
          <p:cNvSpPr txBox="1"/>
          <p:nvPr/>
        </p:nvSpPr>
        <p:spPr>
          <a:xfrm>
            <a:off x="6755475" y="3483875"/>
            <a:ext cx="17256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Down the meeting room/security office hallway</a:t>
            </a:r>
            <a:endParaRPr/>
          </a:p>
        </p:txBody>
      </p:sp>
      <p:sp>
        <p:nvSpPr>
          <p:cNvPr id="111" name="Google Shape;111;p19"/>
          <p:cNvSpPr txBox="1"/>
          <p:nvPr/>
        </p:nvSpPr>
        <p:spPr>
          <a:xfrm>
            <a:off x="3516025" y="3529250"/>
            <a:ext cx="1681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By the FOL meeting room</a:t>
            </a:r>
            <a:endParaRPr/>
          </a:p>
        </p:txBody>
      </p:sp>
      <p:sp>
        <p:nvSpPr>
          <p:cNvPr id="112" name="Google Shape;112;p19"/>
          <p:cNvSpPr txBox="1"/>
          <p:nvPr/>
        </p:nvSpPr>
        <p:spPr>
          <a:xfrm>
            <a:off x="820375" y="3483875"/>
            <a:ext cx="1681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Down the women’s bathroom hall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To Stairwells - 2nd floor</a:t>
            </a:r>
            <a:endParaRPr/>
          </a:p>
        </p:txBody>
      </p:sp>
      <p:pic>
        <p:nvPicPr>
          <p:cNvPr id="118" name="Google Shape;118;p20"/>
          <p:cNvPicPr preferRelativeResize="0"/>
          <p:nvPr/>
        </p:nvPicPr>
        <p:blipFill>
          <a:blip r:embed="rId3">
            <a:alphaModFix/>
          </a:blip>
          <a:stretch>
            <a:fillRect/>
          </a:stretch>
        </p:blipFill>
        <p:spPr>
          <a:xfrm>
            <a:off x="1828250" y="1693767"/>
            <a:ext cx="1651799" cy="2202419"/>
          </a:xfrm>
          <a:prstGeom prst="rect">
            <a:avLst/>
          </a:prstGeom>
          <a:noFill/>
          <a:ln>
            <a:noFill/>
          </a:ln>
        </p:spPr>
      </p:pic>
      <p:pic>
        <p:nvPicPr>
          <p:cNvPr id="119" name="Google Shape;119;p20"/>
          <p:cNvPicPr preferRelativeResize="0"/>
          <p:nvPr/>
        </p:nvPicPr>
        <p:blipFill>
          <a:blip r:embed="rId4">
            <a:alphaModFix/>
          </a:blip>
          <a:stretch>
            <a:fillRect/>
          </a:stretch>
        </p:blipFill>
        <p:spPr>
          <a:xfrm>
            <a:off x="3640075" y="1693783"/>
            <a:ext cx="1651799" cy="2202378"/>
          </a:xfrm>
          <a:prstGeom prst="rect">
            <a:avLst/>
          </a:prstGeom>
          <a:noFill/>
          <a:ln>
            <a:noFill/>
          </a:ln>
        </p:spPr>
      </p:pic>
      <p:pic>
        <p:nvPicPr>
          <p:cNvPr id="120" name="Google Shape;120;p20"/>
          <p:cNvPicPr preferRelativeResize="0"/>
          <p:nvPr/>
        </p:nvPicPr>
        <p:blipFill>
          <a:blip r:embed="rId5">
            <a:alphaModFix/>
          </a:blip>
          <a:stretch>
            <a:fillRect/>
          </a:stretch>
        </p:blipFill>
        <p:spPr>
          <a:xfrm>
            <a:off x="7263725" y="1693746"/>
            <a:ext cx="1651799" cy="2202440"/>
          </a:xfrm>
          <a:prstGeom prst="rect">
            <a:avLst/>
          </a:prstGeom>
          <a:noFill/>
          <a:ln>
            <a:noFill/>
          </a:ln>
        </p:spPr>
      </p:pic>
      <p:pic>
        <p:nvPicPr>
          <p:cNvPr id="121" name="Google Shape;121;p20"/>
          <p:cNvPicPr preferRelativeResize="0"/>
          <p:nvPr/>
        </p:nvPicPr>
        <p:blipFill>
          <a:blip r:embed="rId6">
            <a:alphaModFix/>
          </a:blip>
          <a:stretch>
            <a:fillRect/>
          </a:stretch>
        </p:blipFill>
        <p:spPr>
          <a:xfrm>
            <a:off x="5451898" y="1693773"/>
            <a:ext cx="1651799" cy="2202399"/>
          </a:xfrm>
          <a:prstGeom prst="rect">
            <a:avLst/>
          </a:prstGeom>
          <a:noFill/>
          <a:ln>
            <a:noFill/>
          </a:ln>
        </p:spPr>
      </p:pic>
      <p:sp>
        <p:nvSpPr>
          <p:cNvPr id="122" name="Google Shape;122;p20"/>
          <p:cNvSpPr txBox="1"/>
          <p:nvPr/>
        </p:nvSpPr>
        <p:spPr>
          <a:xfrm>
            <a:off x="1747100" y="4055350"/>
            <a:ext cx="1814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Down the bathroom hall</a:t>
            </a:r>
            <a:endParaRPr/>
          </a:p>
        </p:txBody>
      </p:sp>
      <p:sp>
        <p:nvSpPr>
          <p:cNvPr id="123" name="Google Shape;123;p20"/>
          <p:cNvSpPr txBox="1"/>
          <p:nvPr/>
        </p:nvSpPr>
        <p:spPr>
          <a:xfrm>
            <a:off x="3746100" y="4010450"/>
            <a:ext cx="1651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By Youth book shelves</a:t>
            </a:r>
            <a:endParaRPr/>
          </a:p>
        </p:txBody>
      </p:sp>
      <p:sp>
        <p:nvSpPr>
          <p:cNvPr id="124" name="Google Shape;124;p20"/>
          <p:cNvSpPr txBox="1"/>
          <p:nvPr/>
        </p:nvSpPr>
        <p:spPr>
          <a:xfrm>
            <a:off x="5370750" y="3973400"/>
            <a:ext cx="181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By the staff elevator</a:t>
            </a:r>
            <a:endParaRPr/>
          </a:p>
        </p:txBody>
      </p:sp>
      <p:sp>
        <p:nvSpPr>
          <p:cNvPr id="125" name="Google Shape;125;p20"/>
          <p:cNvSpPr txBox="1"/>
          <p:nvPr/>
        </p:nvSpPr>
        <p:spPr>
          <a:xfrm>
            <a:off x="7263725" y="4010450"/>
            <a:ext cx="165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By the Teen area</a:t>
            </a:r>
            <a:endParaRPr/>
          </a:p>
        </p:txBody>
      </p:sp>
      <p:pic>
        <p:nvPicPr>
          <p:cNvPr id="126" name="Google Shape;126;p20"/>
          <p:cNvPicPr preferRelativeResize="0"/>
          <p:nvPr/>
        </p:nvPicPr>
        <p:blipFill>
          <a:blip r:embed="rId7">
            <a:alphaModFix/>
          </a:blip>
          <a:stretch>
            <a:fillRect/>
          </a:stretch>
        </p:blipFill>
        <p:spPr>
          <a:xfrm>
            <a:off x="104800" y="1693774"/>
            <a:ext cx="1609052" cy="1206801"/>
          </a:xfrm>
          <a:prstGeom prst="rect">
            <a:avLst/>
          </a:prstGeom>
          <a:noFill/>
          <a:ln>
            <a:noFill/>
          </a:ln>
        </p:spPr>
      </p:pic>
      <p:sp>
        <p:nvSpPr>
          <p:cNvPr id="127" name="Google Shape;127;p20"/>
          <p:cNvSpPr txBox="1"/>
          <p:nvPr/>
        </p:nvSpPr>
        <p:spPr>
          <a:xfrm>
            <a:off x="193475" y="3281200"/>
            <a:ext cx="1201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Main stairwell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Administrative Offices - 3rd floor</a:t>
            </a:r>
            <a:endParaRPr/>
          </a:p>
        </p:txBody>
      </p:sp>
      <p:sp>
        <p:nvSpPr>
          <p:cNvPr id="133" name="Google Shape;133;p21"/>
          <p:cNvSpPr txBox="1">
            <a:spLocks noGrp="1"/>
          </p:cNvSpPr>
          <p:nvPr>
            <p:ph type="body" idx="1"/>
          </p:nvPr>
        </p:nvSpPr>
        <p:spPr>
          <a:xfrm>
            <a:off x="931125" y="2050025"/>
            <a:ext cx="3817800" cy="2150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Please exit through the stairwell. Do not go into the construction area.</a:t>
            </a:r>
            <a:endParaRPr/>
          </a:p>
        </p:txBody>
      </p:sp>
      <p:pic>
        <p:nvPicPr>
          <p:cNvPr id="134" name="Google Shape;134;p21"/>
          <p:cNvPicPr preferRelativeResize="0"/>
          <p:nvPr/>
        </p:nvPicPr>
        <p:blipFill>
          <a:blip r:embed="rId3">
            <a:alphaModFix/>
          </a:blip>
          <a:stretch>
            <a:fillRect/>
          </a:stretch>
        </p:blipFill>
        <p:spPr>
          <a:xfrm>
            <a:off x="5638850" y="816150"/>
            <a:ext cx="2865731" cy="382097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447</Words>
  <Application>Microsoft Office PowerPoint</Application>
  <PresentationFormat>On-screen Show (16:9)</PresentationFormat>
  <Paragraphs>43</Paragraphs>
  <Slides>11</Slides>
  <Notes>11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Arial</vt:lpstr>
      <vt:lpstr>Simple Light</vt:lpstr>
      <vt:lpstr>FIRE!</vt:lpstr>
      <vt:lpstr>What to do if the fire alarm goes off?</vt:lpstr>
      <vt:lpstr>Areas of Refuge</vt:lpstr>
      <vt:lpstr>Where are the exits?</vt:lpstr>
      <vt:lpstr>Basement Level </vt:lpstr>
      <vt:lpstr>Egress at 1st floor</vt:lpstr>
      <vt:lpstr>Doors to Emergency Stairwells - 1st floor </vt:lpstr>
      <vt:lpstr>To Stairwells - 2nd floor</vt:lpstr>
      <vt:lpstr>Administrative Offices - 3rd floor</vt:lpstr>
      <vt:lpstr>Where Am I Going?</vt:lpstr>
      <vt:lpstr>You Made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dc:title>
  <dc:creator>Terri Daly</dc:creator>
  <cp:lastModifiedBy>Terri Daly</cp:lastModifiedBy>
  <cp:revision>1</cp:revision>
  <dcterms:modified xsi:type="dcterms:W3CDTF">2023-06-26T19:09:02Z</dcterms:modified>
</cp:coreProperties>
</file>